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24"/>
  </p:notesMasterIdLst>
  <p:handoutMasterIdLst>
    <p:handoutMasterId r:id="rId25"/>
  </p:handoutMasterIdLst>
  <p:sldIdLst>
    <p:sldId id="257" r:id="rId2"/>
    <p:sldId id="258" r:id="rId3"/>
    <p:sldId id="260" r:id="rId4"/>
    <p:sldId id="261" r:id="rId5"/>
    <p:sldId id="273" r:id="rId6"/>
    <p:sldId id="272" r:id="rId7"/>
    <p:sldId id="277" r:id="rId8"/>
    <p:sldId id="262" r:id="rId9"/>
    <p:sldId id="283" r:id="rId10"/>
    <p:sldId id="271" r:id="rId11"/>
    <p:sldId id="279" r:id="rId12"/>
    <p:sldId id="268" r:id="rId13"/>
    <p:sldId id="274" r:id="rId14"/>
    <p:sldId id="280" r:id="rId15"/>
    <p:sldId id="269" r:id="rId16"/>
    <p:sldId id="275" r:id="rId17"/>
    <p:sldId id="276" r:id="rId18"/>
    <p:sldId id="265" r:id="rId19"/>
    <p:sldId id="266" r:id="rId20"/>
    <p:sldId id="282" r:id="rId21"/>
    <p:sldId id="278" r:id="rId22"/>
    <p:sldId id="281" r:id="rId23"/>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74" d="100"/>
          <a:sy n="74" d="100"/>
        </p:scale>
        <p:origin x="-570" y="-90"/>
      </p:cViewPr>
      <p:guideLst>
        <p:guide orient="horz" pos="2160"/>
        <p:guide pos="3840"/>
      </p:guideLst>
    </p:cSldViewPr>
  </p:slideViewPr>
  <p:notesTextViewPr>
    <p:cViewPr>
      <p:scale>
        <a:sx n="1" d="1"/>
        <a:sy n="1" d="1"/>
      </p:scale>
      <p:origin x="0" y="0"/>
    </p:cViewPr>
  </p:notesTextViewPr>
  <p:sorterViewPr>
    <p:cViewPr>
      <p:scale>
        <a:sx n="100" d="100"/>
        <a:sy n="100" d="100"/>
      </p:scale>
      <p:origin x="0" y="1890"/>
    </p:cViewPr>
  </p:sorterViewPr>
  <p:notesViewPr>
    <p:cSldViewPr snapToGrid="0">
      <p:cViewPr varScale="1">
        <p:scale>
          <a:sx n="56" d="100"/>
          <a:sy n="56" d="100"/>
        </p:scale>
        <p:origin x="-282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12/16/2018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12/16/2018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DC57A8-AE18-4654-B6AF-04B3577165BE}" type="slidenum">
              <a:rPr lang="en-US" smtClean="0"/>
              <a:t>1</a:t>
            </a:fld>
            <a:endParaRPr lang="en-US"/>
          </a:p>
        </p:txBody>
      </p:sp>
    </p:spTree>
    <p:extLst>
      <p:ext uri="{BB962C8B-B14F-4D97-AF65-F5344CB8AC3E}">
        <p14:creationId xmlns:p14="http://schemas.microsoft.com/office/powerpoint/2010/main" val="375181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DC57A8-AE18-4654-B6AF-04B3577165BE}" type="slidenum">
              <a:rPr lang="en-US" smtClean="0"/>
              <a:t>19</a:t>
            </a:fld>
            <a:endParaRPr lang="en-US"/>
          </a:p>
        </p:txBody>
      </p:sp>
    </p:spTree>
    <p:extLst>
      <p:ext uri="{BB962C8B-B14F-4D97-AF65-F5344CB8AC3E}">
        <p14:creationId xmlns:p14="http://schemas.microsoft.com/office/powerpoint/2010/main" val="2909360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576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F99945-0A15-4715-AB6C-F5E56CF20F70}" type="datetimeFigureOut">
              <a:rPr lang="en-US" smtClean="0"/>
              <a:pPr/>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val="41944301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F99945-0A15-4715-AB6C-F5E56CF20F70}" type="datetimeFigureOut">
              <a:rPr lang="en-US" smtClean="0"/>
              <a:pPr/>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260447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F99945-0A15-4715-AB6C-F5E56CF20F70}" type="datetimeFigureOut">
              <a:rPr lang="en-US" smtClean="0"/>
              <a:pPr/>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val="21944491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F99945-0A15-4715-AB6C-F5E56CF20F70}" type="datetimeFigureOut">
              <a:rPr lang="en-US" smtClean="0"/>
              <a:pPr/>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557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F99945-0A15-4715-AB6C-F5E56CF20F70}" type="datetimeFigureOut">
              <a:rPr lang="en-US" smtClean="0"/>
              <a:pPr/>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val="29435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99945-0A15-4715-AB6C-F5E56CF20F70}" type="datetimeFigureOut">
              <a:rPr lang="en-US" smtClean="0"/>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144002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extLst>
    <p:ext uri="{DCECCB84-F9BA-43D5-87BE-67443E8EF086}">
      <p15:sldGuideLst xmlns:p15="http://schemas.microsoft.com/office/powerpoint/2012/main" xmlns=""/>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99945-0A15-4715-AB6C-F5E56CF20F70}" type="datetimeFigureOut">
              <a:rPr lang="en-US" smtClean="0"/>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330801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smtClean="0"/>
              <a:t>Click to edit Master title style</a:t>
            </a:r>
            <a:endParaRPr lang="en-US"/>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12/16/2018</a:t>
            </a:fld>
            <a:endParaRPr/>
          </a:p>
        </p:txBody>
      </p:sp>
    </p:spTree>
    <p:extLst>
      <p:ext uri="{BB962C8B-B14F-4D97-AF65-F5344CB8AC3E}">
        <p14:creationId xmlns:p14="http://schemas.microsoft.com/office/powerpoint/2010/main" val="12547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smtClean="0"/>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12/16/2018</a:t>
            </a:fld>
            <a:endParaRPr/>
          </a:p>
        </p:txBody>
      </p:sp>
    </p:spTree>
    <p:extLst>
      <p:ext uri="{BB962C8B-B14F-4D97-AF65-F5344CB8AC3E}">
        <p14:creationId xmlns:p14="http://schemas.microsoft.com/office/powerpoint/2010/main" val="61960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12/16/2018</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99945-0A15-4715-AB6C-F5E56CF20F70}" type="datetimeFigureOut">
              <a:rPr lang="en-US" smtClean="0"/>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t>‹#›</a:t>
            </a:fld>
            <a:endParaRPr lang="en-US" dirty="0"/>
          </a:p>
        </p:txBody>
      </p:sp>
    </p:spTree>
    <p:extLst>
      <p:ext uri="{BB962C8B-B14F-4D97-AF65-F5344CB8AC3E}">
        <p14:creationId xmlns:p14="http://schemas.microsoft.com/office/powerpoint/2010/main" val="219770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388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F99945-0A15-4715-AB6C-F5E56CF20F70}" type="datetimeFigureOut">
              <a:rPr lang="en-US" smtClean="0"/>
              <a:t>12/16/2018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312508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F99945-0A15-4715-AB6C-F5E56CF20F70}" type="datetimeFigureOut">
              <a:rPr lang="en-US" smtClean="0"/>
              <a:t>12/16/2018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415789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F99945-0A15-4715-AB6C-F5E56CF20F70}" type="datetimeFigureOut">
              <a:rPr lang="en-US" smtClean="0"/>
              <a:t>12/16/2018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279179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99945-0A15-4715-AB6C-F5E56CF20F70}" type="datetimeFigureOut">
              <a:rPr lang="en-US" smtClean="0"/>
              <a:t>12/16/2018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1630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99945-0A15-4715-AB6C-F5E56CF20F70}" type="datetimeFigureOut">
              <a:rPr lang="en-US" smtClean="0"/>
              <a:t>12/16/2018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val="323991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99945-0A15-4715-AB6C-F5E56CF20F70}" type="datetimeFigureOut">
              <a:rPr lang="en-US" smtClean="0"/>
              <a:t>12/16/2018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72010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F99945-0A15-4715-AB6C-F5E56CF20F70}" type="datetimeFigureOut">
              <a:rPr lang="en-US" smtClean="0"/>
              <a:pPr/>
              <a:t>12/16/2018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22B156B-59AE-415F-B24B-8756D48BB977}" type="slidenum">
              <a:rPr lang="en-US" smtClean="0"/>
              <a:pPr/>
              <a:t>‹#›</a:t>
            </a:fld>
            <a:endParaRPr lang="en-US"/>
          </a:p>
        </p:txBody>
      </p:sp>
    </p:spTree>
    <p:extLst>
      <p:ext uri="{BB962C8B-B14F-4D97-AF65-F5344CB8AC3E}">
        <p14:creationId xmlns:p14="http://schemas.microsoft.com/office/powerpoint/2010/main" val="96377953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661" r:id="rId19"/>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7.xml"/><Relationship Id="rId5" Type="http://schemas.openxmlformats.org/officeDocument/2006/relationships/image" Target="../media/image26.jpe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926124"/>
            <a:ext cx="7923213" cy="2614246"/>
          </a:xfrm>
        </p:spPr>
        <p:txBody>
          <a:bodyPr>
            <a:normAutofit/>
          </a:bodyPr>
          <a:lstStyle/>
          <a:p>
            <a:pPr algn="ctr"/>
            <a:r>
              <a:rPr lang="mn-MN" b="1" dirty="0" smtClean="0">
                <a:solidFill>
                  <a:schemeClr val="tx1"/>
                </a:solidFill>
                <a:latin typeface="Times New Roman" pitchFamily="18" charset="0"/>
                <a:cs typeface="Times New Roman" pitchFamily="18" charset="0"/>
              </a:rPr>
              <a:t>УРАН ТАЙГА </a:t>
            </a:r>
            <a:r>
              <a:rPr lang="mn-MN" b="1" dirty="0">
                <a:solidFill>
                  <a:schemeClr val="tx1"/>
                </a:solidFill>
                <a:latin typeface="Times New Roman" pitchFamily="18" charset="0"/>
                <a:cs typeface="Times New Roman" pitchFamily="18" charset="0"/>
              </a:rPr>
              <a:t>ХХК-НЫ  </a:t>
            </a:r>
            <a:r>
              <a:rPr lang="mn-MN" b="1" dirty="0" smtClean="0">
                <a:solidFill>
                  <a:schemeClr val="tx1"/>
                </a:solidFill>
                <a:latin typeface="Times New Roman" pitchFamily="18" charset="0"/>
                <a:cs typeface="Times New Roman" pitchFamily="18" charset="0"/>
              </a:rPr>
              <a:t>2018 ОНЫ ЖИЛИЙН ЭЦСИЙН ТАЙЛАН</a:t>
            </a:r>
            <a:endParaRPr lang="en-US" dirty="0">
              <a:solidFill>
                <a:schemeClr val="tx1"/>
              </a:solidFill>
            </a:endParaRP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slow" p14:dur="1300" advTm="2513">
        <p14:pan dir="u"/>
      </p:transition>
    </mc:Choice>
    <mc:Fallback xmlns="">
      <p:transition spd="slow" advTm="2513">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1" y="1045029"/>
            <a:ext cx="9966203" cy="5072742"/>
          </a:xfrm>
        </p:spPr>
        <p:txBody>
          <a:bodyPr>
            <a:normAutofit fontScale="90000"/>
          </a:bodyPr>
          <a:lstStyle/>
          <a:p>
            <a:pPr algn="just"/>
            <a:r>
              <a:rPr lang="mn-MN" sz="2800" dirty="0" smtClean="0">
                <a:latin typeface="Arial" pitchFamily="34" charset="0"/>
                <a:cs typeface="Arial" pitchFamily="34" charset="0"/>
              </a:rPr>
              <a:t>	</a:t>
            </a:r>
            <a:br>
              <a:rPr lang="mn-MN" sz="2800" dirty="0" smtClean="0">
                <a:latin typeface="Arial" pitchFamily="34" charset="0"/>
                <a:cs typeface="Arial" pitchFamily="34" charset="0"/>
              </a:rPr>
            </a:br>
            <a:r>
              <a:rPr lang="mn-MN" sz="2800" dirty="0">
                <a:latin typeface="Arial" pitchFamily="34" charset="0"/>
                <a:cs typeface="Arial" pitchFamily="34" charset="0"/>
              </a:rPr>
              <a:t/>
            </a:r>
            <a:br>
              <a:rPr lang="mn-MN" sz="2800" dirty="0">
                <a:latin typeface="Arial" pitchFamily="34" charset="0"/>
                <a:cs typeface="Arial" pitchFamily="34" charset="0"/>
              </a:rPr>
            </a:br>
            <a:r>
              <a:rPr lang="mn-MN" sz="2800" dirty="0">
                <a:latin typeface="Arial" pitchFamily="34" charset="0"/>
                <a:cs typeface="Arial" pitchFamily="34" charset="0"/>
              </a:rPr>
              <a:t>	</a:t>
            </a:r>
            <a:r>
              <a:rPr lang="en-US" sz="2800" dirty="0" smtClean="0">
                <a:solidFill>
                  <a:schemeClr val="tx1"/>
                </a:solidFill>
                <a:latin typeface="Times New Roman" panose="02020603050405020304" pitchFamily="18" charset="0"/>
                <a:cs typeface="Times New Roman" panose="02020603050405020304" pitchFamily="18" charset="0"/>
              </a:rPr>
              <a:t>                        </a:t>
            </a:r>
            <a:r>
              <a:rPr lang="mn-MN" sz="2800" dirty="0" smtClean="0">
                <a:solidFill>
                  <a:schemeClr val="tx1"/>
                </a:solidFill>
                <a:latin typeface="Times New Roman" panose="02020603050405020304" pitchFamily="18" charset="0"/>
                <a:cs typeface="Times New Roman" panose="02020603050405020304" pitchFamily="18" charset="0"/>
              </a:rPr>
              <a:t>Чандмань-Өндөр </a:t>
            </a:r>
            <a:r>
              <a:rPr lang="mn-MN" sz="2800" dirty="0">
                <a:solidFill>
                  <a:schemeClr val="tx1"/>
                </a:solidFill>
                <a:latin typeface="Times New Roman" panose="02020603050405020304" pitchFamily="18" charset="0"/>
                <a:cs typeface="Times New Roman" panose="02020603050405020304" pitchFamily="18" charset="0"/>
              </a:rPr>
              <a:t>сум</a:t>
            </a:r>
            <a:br>
              <a:rPr lang="mn-MN" sz="2800" dirty="0">
                <a:solidFill>
                  <a:schemeClr val="tx1"/>
                </a:solidFill>
                <a:latin typeface="Times New Roman" panose="02020603050405020304" pitchFamily="18" charset="0"/>
                <a:cs typeface="Times New Roman" panose="02020603050405020304" pitchFamily="18" charset="0"/>
              </a:rPr>
            </a:br>
            <a:r>
              <a:rPr lang="mn-MN" sz="2800" dirty="0">
                <a:solidFill>
                  <a:schemeClr val="tx1"/>
                </a:solidFill>
                <a:latin typeface="Times New Roman" panose="02020603050405020304" pitchFamily="18" charset="0"/>
                <a:cs typeface="Times New Roman" panose="02020603050405020304" pitchFamily="18" charset="0"/>
              </a:rPr>
              <a:t>Чандмань-Өндөр сумаас  Мөрөн сумын иргэдийн хэрэгцээнд хэрэглээний мод 73.5 Мкуб түлээний мод 114 М3    бэлтгэн нийлүүлсэн. Ойн нөөц ашигласаны төлбөрт </a:t>
            </a:r>
            <a:r>
              <a:rPr lang="mn-MN" sz="2800" dirty="0" smtClean="0">
                <a:solidFill>
                  <a:schemeClr val="tx1"/>
                </a:solidFill>
                <a:latin typeface="Times New Roman" panose="02020603050405020304" pitchFamily="18" charset="0"/>
                <a:cs typeface="Times New Roman" panose="02020603050405020304" pitchFamily="18" charset="0"/>
              </a:rPr>
              <a:t>1413783₮ </a:t>
            </a:r>
            <a:r>
              <a:rPr lang="mn-MN" sz="2800" dirty="0">
                <a:solidFill>
                  <a:schemeClr val="tx1"/>
                </a:solidFill>
                <a:latin typeface="Times New Roman" panose="02020603050405020304" pitchFamily="18" charset="0"/>
                <a:cs typeface="Times New Roman" panose="02020603050405020304" pitchFamily="18" charset="0"/>
              </a:rPr>
              <a:t>орон нутгийн </a:t>
            </a:r>
            <a:r>
              <a:rPr lang="mn-MN" sz="2800" dirty="0" smtClean="0">
                <a:solidFill>
                  <a:schemeClr val="tx1"/>
                </a:solidFill>
                <a:latin typeface="Times New Roman" panose="02020603050405020304" pitchFamily="18" charset="0"/>
                <a:cs typeface="Times New Roman" panose="02020603050405020304" pitchFamily="18" charset="0"/>
              </a:rPr>
              <a:t>орлогод </a:t>
            </a:r>
            <a:r>
              <a:rPr lang="mn-MN" sz="2800" dirty="0">
                <a:solidFill>
                  <a:schemeClr val="tx1"/>
                </a:solidFill>
                <a:latin typeface="Times New Roman" panose="02020603050405020304" pitchFamily="18" charset="0"/>
                <a:cs typeface="Times New Roman" panose="02020603050405020304" pitchFamily="18" charset="0"/>
              </a:rPr>
              <a:t>тушаасан. </a:t>
            </a:r>
            <a:br>
              <a:rPr lang="mn-MN" sz="2800" dirty="0">
                <a:solidFill>
                  <a:schemeClr val="tx1"/>
                </a:solidFill>
                <a:latin typeface="Times New Roman" panose="02020603050405020304" pitchFamily="18" charset="0"/>
                <a:cs typeface="Times New Roman" panose="02020603050405020304" pitchFamily="18" charset="0"/>
              </a:rPr>
            </a:br>
            <a:r>
              <a:rPr lang="mn-MN"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a:t>
            </a:r>
            <a:r>
              <a:rPr lang="mn-MN" sz="2800" dirty="0" smtClean="0">
                <a:solidFill>
                  <a:schemeClr val="tx1"/>
                </a:solidFill>
                <a:latin typeface="Times New Roman" panose="02020603050405020304" pitchFamily="18" charset="0"/>
                <a:cs typeface="Times New Roman" panose="02020603050405020304" pitchFamily="18" charset="0"/>
              </a:rPr>
              <a:t/>
            </a:r>
            <a:br>
              <a:rPr lang="mn-MN" sz="2800" dirty="0" smtClean="0">
                <a:solidFill>
                  <a:schemeClr val="tx1"/>
                </a:solidFill>
                <a:latin typeface="Times New Roman" panose="02020603050405020304" pitchFamily="18" charset="0"/>
                <a:cs typeface="Times New Roman" panose="02020603050405020304" pitchFamily="18" charset="0"/>
              </a:rPr>
            </a:br>
            <a:r>
              <a:rPr lang="mn-MN" sz="2800" dirty="0" smtClean="0">
                <a:solidFill>
                  <a:schemeClr val="tx1"/>
                </a:solidFill>
                <a:latin typeface="Times New Roman" panose="02020603050405020304" pitchFamily="18" charset="0"/>
                <a:cs typeface="Times New Roman" panose="02020603050405020304" pitchFamily="18" charset="0"/>
              </a:rPr>
              <a:t>Тосонцэнгэл сум</a:t>
            </a:r>
            <a:r>
              <a:rPr lang="mn-MN" sz="2800" dirty="0">
                <a:solidFill>
                  <a:schemeClr val="tx1"/>
                </a:solidFill>
                <a:latin typeface="Times New Roman" panose="02020603050405020304" pitchFamily="18" charset="0"/>
                <a:cs typeface="Times New Roman" panose="02020603050405020304" pitchFamily="18" charset="0"/>
              </a:rPr>
              <a:t/>
            </a:r>
            <a:br>
              <a:rPr lang="mn-MN" sz="2800" dirty="0">
                <a:solidFill>
                  <a:schemeClr val="tx1"/>
                </a:solidFill>
                <a:latin typeface="Times New Roman" panose="02020603050405020304" pitchFamily="18" charset="0"/>
                <a:cs typeface="Times New Roman" panose="02020603050405020304" pitchFamily="18" charset="0"/>
              </a:rPr>
            </a:br>
            <a:r>
              <a:rPr lang="mn-MN" sz="2800" dirty="0">
                <a:solidFill>
                  <a:schemeClr val="tx1"/>
                </a:solidFill>
                <a:latin typeface="Times New Roman" panose="02020603050405020304" pitchFamily="18" charset="0"/>
                <a:cs typeface="Times New Roman" panose="02020603050405020304" pitchFamily="18" charset="0"/>
              </a:rPr>
              <a:t>Тосонцэнгэл сумаас  Мөрөн сумын иргэдийн хэрэгцээнд хэрэглээний мод </a:t>
            </a:r>
            <a:r>
              <a:rPr lang="mn-MN" sz="2800"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167.9</a:t>
            </a:r>
            <a:r>
              <a:rPr lang="mn-MN" sz="2800" dirty="0" smtClean="0">
                <a:solidFill>
                  <a:schemeClr val="tx1"/>
                </a:solidFill>
                <a:latin typeface="Times New Roman" panose="02020603050405020304" pitchFamily="18" charset="0"/>
                <a:cs typeface="Times New Roman" panose="02020603050405020304" pitchFamily="18" charset="0"/>
              </a:rPr>
              <a:t>Мкуб </a:t>
            </a:r>
            <a:r>
              <a:rPr lang="mn-MN" sz="2800" dirty="0">
                <a:solidFill>
                  <a:schemeClr val="tx1"/>
                </a:solidFill>
                <a:latin typeface="Times New Roman" panose="02020603050405020304" pitchFamily="18" charset="0"/>
                <a:cs typeface="Times New Roman" panose="02020603050405020304" pitchFamily="18" charset="0"/>
              </a:rPr>
              <a:t>түлээний мод </a:t>
            </a:r>
            <a:r>
              <a:rPr lang="mn-MN" sz="2800"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592.3</a:t>
            </a:r>
            <a:r>
              <a:rPr lang="mn-MN" sz="2800" dirty="0" smtClean="0">
                <a:solidFill>
                  <a:schemeClr val="tx1"/>
                </a:solidFill>
                <a:latin typeface="Times New Roman" panose="02020603050405020304" pitchFamily="18" charset="0"/>
                <a:cs typeface="Times New Roman" panose="02020603050405020304" pitchFamily="18" charset="0"/>
              </a:rPr>
              <a:t>М3    </a:t>
            </a:r>
            <a:r>
              <a:rPr lang="mn-MN" sz="2800" dirty="0">
                <a:solidFill>
                  <a:schemeClr val="tx1"/>
                </a:solidFill>
                <a:latin typeface="Times New Roman" panose="02020603050405020304" pitchFamily="18" charset="0"/>
                <a:cs typeface="Times New Roman" panose="02020603050405020304" pitchFamily="18" charset="0"/>
              </a:rPr>
              <a:t>бэлтгэн нийлүүлсэн. Ойн нөөц ашигласаны төлбөрт </a:t>
            </a:r>
            <a:r>
              <a:rPr lang="mn-MN" sz="2800"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4429299</a:t>
            </a:r>
            <a:r>
              <a:rPr lang="mn-MN" sz="2800" dirty="0" smtClean="0">
                <a:solidFill>
                  <a:schemeClr val="tx1"/>
                </a:solidFill>
                <a:latin typeface="Times New Roman" panose="02020603050405020304" pitchFamily="18" charset="0"/>
                <a:cs typeface="Times New Roman" panose="02020603050405020304" pitchFamily="18" charset="0"/>
              </a:rPr>
              <a:t>₮ </a:t>
            </a:r>
            <a:r>
              <a:rPr lang="mn-MN" sz="2800" dirty="0">
                <a:solidFill>
                  <a:schemeClr val="tx1"/>
                </a:solidFill>
                <a:latin typeface="Times New Roman" panose="02020603050405020304" pitchFamily="18" charset="0"/>
                <a:cs typeface="Times New Roman" panose="02020603050405020304" pitchFamily="18" charset="0"/>
              </a:rPr>
              <a:t>орон нутгийн </a:t>
            </a:r>
            <a:r>
              <a:rPr lang="mn-MN" sz="2800" dirty="0" smtClean="0">
                <a:solidFill>
                  <a:schemeClr val="tx1"/>
                </a:solidFill>
                <a:latin typeface="Times New Roman" panose="02020603050405020304" pitchFamily="18" charset="0"/>
                <a:cs typeface="Times New Roman" panose="02020603050405020304" pitchFamily="18" charset="0"/>
              </a:rPr>
              <a:t>орлогод </a:t>
            </a:r>
            <a:r>
              <a:rPr lang="mn-MN" sz="2800" dirty="0">
                <a:solidFill>
                  <a:schemeClr val="tx1"/>
                </a:solidFill>
                <a:latin typeface="Times New Roman" panose="02020603050405020304" pitchFamily="18" charset="0"/>
                <a:cs typeface="Times New Roman" panose="02020603050405020304" pitchFamily="18" charset="0"/>
              </a:rPr>
              <a:t>тушаасан.</a:t>
            </a:r>
            <a:r>
              <a:rPr lang="mn-MN" sz="2000" dirty="0" smtClean="0">
                <a:solidFill>
                  <a:schemeClr val="tx1"/>
                </a:solidFill>
                <a:latin typeface="Times New Roman" pitchFamily="18" charset="0"/>
                <a:cs typeface="Times New Roman" pitchFamily="18" charset="0"/>
              </a:rPr>
              <a:t/>
            </a:r>
            <a:br>
              <a:rPr lang="mn-MN" sz="2000" dirty="0" smtClean="0">
                <a:solidFill>
                  <a:schemeClr val="tx1"/>
                </a:solidFill>
                <a:latin typeface="Times New Roman" pitchFamily="18" charset="0"/>
                <a:cs typeface="Times New Roman" pitchFamily="18" charset="0"/>
              </a:rPr>
            </a:br>
            <a:r>
              <a:rPr lang="mn-MN" sz="2000" dirty="0" smtClean="0">
                <a:latin typeface="Times New Roman" pitchFamily="18" charset="0"/>
                <a:cs typeface="Times New Roman" pitchFamily="18" charset="0"/>
              </a:rPr>
              <a:t>.</a:t>
            </a:r>
            <a:r>
              <a:rPr lang="en-US" dirty="0"/>
              <a:t/>
            </a:r>
            <a:br>
              <a:rPr lang="en-US" dirty="0"/>
            </a:br>
            <a:endParaRPr lang="en-US" dirty="0"/>
          </a:p>
        </p:txBody>
      </p:sp>
    </p:spTree>
    <p:extLst>
      <p:ext uri="{BB962C8B-B14F-4D97-AF65-F5344CB8AC3E}">
        <p14:creationId xmlns:p14="http://schemas.microsoft.com/office/powerpoint/2010/main" val="16300362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N" dirty="0" smtClean="0">
                <a:solidFill>
                  <a:schemeClr val="tx1"/>
                </a:solidFill>
                <a:latin typeface="Times New Roman" panose="02020603050405020304" pitchFamily="18" charset="0"/>
                <a:cs typeface="Times New Roman" panose="02020603050405020304" pitchFamily="18" charset="0"/>
              </a:rPr>
              <a:t>хөдөлмөр хөнгөвчлөх техник</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721829" y="4215256"/>
            <a:ext cx="4183062" cy="2352972"/>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66054" y="1134210"/>
            <a:ext cx="4184650" cy="2353865"/>
          </a:xfr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1784" b="30140"/>
          <a:stretch/>
        </p:blipFill>
        <p:spPr>
          <a:xfrm>
            <a:off x="515977" y="1944710"/>
            <a:ext cx="3793331" cy="3296992"/>
          </a:xfrm>
          <a:prstGeom prst="rect">
            <a:avLst/>
          </a:prstGeom>
        </p:spPr>
      </p:pic>
    </p:spTree>
    <p:extLst>
      <p:ext uri="{BB962C8B-B14F-4D97-AF65-F5344CB8AC3E}">
        <p14:creationId xmlns:p14="http://schemas.microsoft.com/office/powerpoint/2010/main" val="147797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N" dirty="0" smtClean="0">
                <a:solidFill>
                  <a:schemeClr val="tx1"/>
                </a:solidFill>
                <a:latin typeface="Times New Roman" panose="02020603050405020304" pitchFamily="18" charset="0"/>
                <a:cs typeface="Times New Roman" panose="02020603050405020304" pitchFamily="18" charset="0"/>
              </a:rPr>
              <a:t>Мод тээвэрлэлт, мөн хураасан байдал</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7" name="Picture Placeholder 6"/>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26094" r="26094"/>
          <a:stretch>
            <a:fillRect/>
          </a:stretch>
        </p:blipFill>
        <p:spPr>
          <a:xfrm>
            <a:off x="0" y="1639888"/>
            <a:ext cx="3775075" cy="2003425"/>
          </a:xfrm>
        </p:spPr>
      </p:pic>
      <p:pic>
        <p:nvPicPr>
          <p:cNvPr id="15" name="Picture Placeholder 14"/>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13468" r="13468"/>
          <a:stretch>
            <a:fillRect/>
          </a:stretch>
        </p:blipFill>
        <p:spPr>
          <a:xfrm>
            <a:off x="6719888" y="1589088"/>
            <a:ext cx="5472112" cy="2039937"/>
          </a:xfrm>
        </p:spPr>
      </p:pic>
      <p:pic>
        <p:nvPicPr>
          <p:cNvPr id="16" name="Picture Placeholder 15"/>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13468" r="13468"/>
          <a:stretch>
            <a:fillRect/>
          </a:stretch>
        </p:blipFill>
        <p:spPr>
          <a:xfrm>
            <a:off x="6792913" y="3819525"/>
            <a:ext cx="5399087" cy="2363788"/>
          </a:xfrm>
        </p:spPr>
      </p:pic>
      <p:pic>
        <p:nvPicPr>
          <p:cNvPr id="7170" name="Picture 2" descr="C:\Users\anu computers\Desktop\brigad\32872553_475630592840017_267773983791775744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657" y="3788229"/>
            <a:ext cx="4368800" cy="244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89" y="80340"/>
            <a:ext cx="10677300" cy="449263"/>
          </a:xfrm>
        </p:spPr>
        <p:txBody>
          <a:bodyPr>
            <a:normAutofit fontScale="90000"/>
          </a:bodyPr>
          <a:lstStyle/>
          <a:p>
            <a:r>
              <a:rPr lang="mn-MN" dirty="0" smtClean="0">
                <a:solidFill>
                  <a:schemeClr val="tx1"/>
                </a:solidFill>
                <a:latin typeface="Times New Roman" panose="02020603050405020304" pitchFamily="18" charset="0"/>
                <a:cs typeface="Times New Roman" panose="02020603050405020304" pitchFamily="18" charset="0"/>
              </a:rPr>
              <a:t>Мод унагахад зориулагдсан зориулалтын </a:t>
            </a:r>
            <a:br>
              <a:rPr lang="mn-MN" dirty="0" smtClean="0">
                <a:solidFill>
                  <a:schemeClr val="tx1"/>
                </a:solidFill>
                <a:latin typeface="Times New Roman" panose="02020603050405020304" pitchFamily="18" charset="0"/>
                <a:cs typeface="Times New Roman" panose="02020603050405020304" pitchFamily="18" charset="0"/>
              </a:rPr>
            </a:br>
            <a:r>
              <a:rPr lang="mn-MN" dirty="0" smtClean="0">
                <a:solidFill>
                  <a:schemeClr val="tx1"/>
                </a:solidFill>
                <a:latin typeface="Times New Roman" panose="02020603050405020304" pitchFamily="18" charset="0"/>
                <a:cs typeface="Times New Roman" panose="02020603050405020304" pitchFamily="18" charset="0"/>
              </a:rPr>
              <a:t>хувцас хэрэглэл</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7" name="Picture Placeholder 6"/>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26094" r="26094"/>
          <a:stretch>
            <a:fillRect/>
          </a:stretch>
        </p:blipFill>
        <p:spPr/>
      </p:pic>
      <p:pic>
        <p:nvPicPr>
          <p:cNvPr id="8" name="Picture Placeholder 7"/>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13468" r="13468"/>
          <a:stretch>
            <a:fillRect/>
          </a:stretch>
        </p:blipFill>
        <p:spPr/>
      </p:pic>
      <p:pic>
        <p:nvPicPr>
          <p:cNvPr id="3074" name="Picture 2" descr="C:\Users\anu computers\Desktop\brigad\33130345_475629089506834_3023563350391914496_n.jpg"/>
          <p:cNvPicPr>
            <a:picLocks noGrp="1" noChangeAspect="1" noChangeArrowheads="1"/>
          </p:cNvPicPr>
          <p:nvPr>
            <p:ph type="pic" sz="quarter" idx="19"/>
          </p:nvPr>
        </p:nvPicPr>
        <p:blipFill>
          <a:blip r:embed="rId4" cstate="print">
            <a:extLst>
              <a:ext uri="{28A0092B-C50C-407E-A947-70E740481C1C}">
                <a14:useLocalDpi xmlns:a14="http://schemas.microsoft.com/office/drawing/2010/main" val="0"/>
              </a:ext>
            </a:extLst>
          </a:blip>
          <a:srcRect l="13468" r="13468"/>
          <a:stretch>
            <a:fillRect/>
          </a:stretch>
        </p:blipFill>
        <p:spPr bwMode="auto">
          <a:xfrm>
            <a:off x="5546780" y="3447828"/>
            <a:ext cx="2993366" cy="2305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half" idx="21"/>
          </p:nvPr>
        </p:nvSpPr>
        <p:spPr>
          <a:xfrm rot="10800000">
            <a:off x="9066208" y="8316685"/>
            <a:ext cx="578529" cy="195943"/>
          </a:xfrm>
        </p:spPr>
        <p:txBody>
          <a:bodyPr>
            <a:normAutofit fontScale="47500" lnSpcReduction="20000"/>
          </a:bodyPr>
          <a:lstStyle/>
          <a:p>
            <a:endParaRPr lang="en-US" dirty="0"/>
          </a:p>
        </p:txBody>
      </p:sp>
    </p:spTree>
    <p:extLst>
      <p:ext uri="{BB962C8B-B14F-4D97-AF65-F5344CB8AC3E}">
        <p14:creationId xmlns:p14="http://schemas.microsoft.com/office/powerpoint/2010/main" val="382912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tx1"/>
              </a:solidFill>
              <a:latin typeface="Times New Roman" panose="02020603050405020304" pitchFamily="18" charset="0"/>
              <a:cs typeface="Times New Roman" panose="02020603050405020304" pitchFamily="18" charset="0"/>
            </a:endParaRPr>
          </a:p>
        </p:txBody>
      </p:sp>
      <p:pic>
        <p:nvPicPr>
          <p:cNvPr id="7" name="Picture Placeholder 6"/>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26094" r="26094"/>
          <a:stretch>
            <a:fillRect/>
          </a:stretch>
        </p:blipFill>
        <p:spPr/>
      </p:pic>
      <p:pic>
        <p:nvPicPr>
          <p:cNvPr id="8" name="Picture Placeholder 7"/>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13468" r="13468"/>
          <a:stretch>
            <a:fillRect/>
          </a:stretch>
        </p:blipFill>
        <p:spPr/>
      </p:pic>
      <p:pic>
        <p:nvPicPr>
          <p:cNvPr id="11" name="Picture Placeholder 10"/>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13468" r="13468"/>
          <a:stretch>
            <a:fillRect/>
          </a:stretch>
        </p:blipFill>
        <p:spPr/>
      </p:pic>
      <p:sp>
        <p:nvSpPr>
          <p:cNvPr id="6" name="Text Placeholder 5"/>
          <p:cNvSpPr>
            <a:spLocks noGrp="1"/>
          </p:cNvSpPr>
          <p:nvPr>
            <p:ph type="body" sz="half" idx="21"/>
          </p:nvPr>
        </p:nvSpPr>
        <p:spPr/>
        <p:txBody>
          <a:bodyPr/>
          <a:lstStyle/>
          <a:p>
            <a:endParaRPr lang="en-US" dirty="0"/>
          </a:p>
        </p:txBody>
      </p:sp>
      <p:pic>
        <p:nvPicPr>
          <p:cNvPr id="8194" name="Picture 2" descr="C:\Users\anu computers\Desktop\brigad\received_475626656173744.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0457" y="2423886"/>
            <a:ext cx="2899234" cy="34834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6714" y="236928"/>
            <a:ext cx="2898999" cy="369332"/>
          </a:xfrm>
          <a:prstGeom prst="rect">
            <a:avLst/>
          </a:prstGeom>
        </p:spPr>
        <p:txBody>
          <a:bodyPr wrap="none">
            <a:spAutoFit/>
          </a:bodyPr>
          <a:lstStyle/>
          <a:p>
            <a:r>
              <a:rPr lang="mn-MN" dirty="0">
                <a:latin typeface="Times New Roman" panose="02020603050405020304" pitchFamily="18" charset="0"/>
                <a:cs typeface="Times New Roman" panose="02020603050405020304" pitchFamily="18" charset="0"/>
              </a:rPr>
              <a:t>Модыг зөв унагасан байдал</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495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mn-MN" dirty="0" smtClean="0">
                <a:solidFill>
                  <a:schemeClr val="tx1"/>
                </a:solidFill>
                <a:latin typeface="Times New Roman" panose="02020603050405020304" pitchFamily="18" charset="0"/>
                <a:cs typeface="Times New Roman" panose="02020603050405020304" pitchFamily="18" charset="0"/>
              </a:rPr>
              <a:t>Цэвэрлэгээний ажил</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5954" y="2012706"/>
            <a:ext cx="1955601" cy="3476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Content Placeholder 11"/>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087938" y="3035780"/>
            <a:ext cx="4186237" cy="270731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051" name="Picture 3" descr="C:\Users\Batzaya\Desktop\Baskaa\25474220_1990546271267644_1170605296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9354" y="2215663"/>
            <a:ext cx="2977662" cy="34231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C:\Users\Batzaya\Desktop\Baskaa\25508738_1990546284600976_2096891778_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856"/>
          <a:stretch/>
        </p:blipFill>
        <p:spPr bwMode="auto">
          <a:xfrm>
            <a:off x="6698873" y="726831"/>
            <a:ext cx="4484942" cy="19518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190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870857"/>
          </a:xfrm>
        </p:spPr>
        <p:txBody>
          <a:bodyPr>
            <a:normAutofit/>
          </a:bodyPr>
          <a:lstStyle/>
          <a:p>
            <a:r>
              <a:rPr lang="mn-MN" dirty="0" smtClean="0">
                <a:solidFill>
                  <a:schemeClr val="tx1"/>
                </a:solidFill>
                <a:latin typeface="Times New Roman" panose="02020603050405020304" pitchFamily="18" charset="0"/>
                <a:cs typeface="Times New Roman" panose="02020603050405020304" pitchFamily="18" charset="0"/>
              </a:rPr>
              <a:t>Ажилчидын эрүүл ахуй, хувийн ариун цэвэр</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098" name="Picture 2" descr="C:\Users\anu computers\Desktop\brigad\32804447_475633422839734_3337741981915807744_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0743" y="1774371"/>
            <a:ext cx="3265714" cy="44522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nu computers\Desktop\brigad\32853925_475630406173369_17374168350510284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428" y="1741713"/>
            <a:ext cx="3374571" cy="450668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nu computers\Desktop\brigad\32903484_475633712839705_646192761137004544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2514" y="1741714"/>
            <a:ext cx="3722914" cy="450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33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5" y="329513"/>
            <a:ext cx="10058402" cy="827314"/>
          </a:xfrm>
        </p:spPr>
        <p:txBody>
          <a:bodyPr>
            <a:normAutofit/>
          </a:bodyPr>
          <a:lstStyle/>
          <a:p>
            <a:r>
              <a:rPr lang="mn-MN" sz="3200" dirty="0" smtClean="0">
                <a:solidFill>
                  <a:schemeClr val="tx1"/>
                </a:solidFill>
                <a:latin typeface="Times New Roman" panose="02020603050405020304" pitchFamily="18" charset="0"/>
                <a:cs typeface="Times New Roman" panose="02020603050405020304" pitchFamily="18" charset="0"/>
              </a:rPr>
              <a:t>Шатах, тослох материалыг хадгалах зөөврийн цэг</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356" y="1589315"/>
            <a:ext cx="4871130" cy="4833256"/>
          </a:xfrm>
        </p:spPr>
      </p:pic>
      <p:pic>
        <p:nvPicPr>
          <p:cNvPr id="5122" name="Picture 2" descr="C:\Users\anu computers\Desktop\brigad\received_47562635950710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828" y="1632857"/>
            <a:ext cx="5921827" cy="478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14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N" b="1" dirty="0"/>
              <a:t>ТОНОГ ТӨХӨӨРӨМЖИЙН ЖАГСААЛТ</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483410"/>
              </p:ext>
            </p:extLst>
          </p:nvPr>
        </p:nvGraphicFramePr>
        <p:xfrm>
          <a:off x="1078523" y="1699846"/>
          <a:ext cx="10081846" cy="4220307"/>
        </p:xfrm>
        <a:graphic>
          <a:graphicData uri="http://schemas.openxmlformats.org/drawingml/2006/table">
            <a:tbl>
              <a:tblPr firstRow="1" firstCol="1" bandRow="1">
                <a:tableStyleId>{F5AB1C69-6EDB-4FF4-983F-18BD219EF322}</a:tableStyleId>
              </a:tblPr>
              <a:tblGrid>
                <a:gridCol w="1038032"/>
                <a:gridCol w="6598525"/>
                <a:gridCol w="2445289"/>
              </a:tblGrid>
              <a:tr h="602726">
                <a:tc>
                  <a:txBody>
                    <a:bodyPr/>
                    <a:lstStyle/>
                    <a:p>
                      <a:pPr marL="0" marR="0" algn="ctr">
                        <a:lnSpc>
                          <a:spcPct val="115000"/>
                        </a:lnSpc>
                        <a:spcBef>
                          <a:spcPts val="0"/>
                        </a:spcBef>
                        <a:spcAft>
                          <a:spcPts val="0"/>
                        </a:spcAft>
                      </a:pPr>
                      <a:r>
                        <a:rPr lang="mn-MN" sz="1200" dirty="0">
                          <a:effectLst/>
                        </a:rPr>
                        <a:t>№</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200">
                          <a:effectLst/>
                        </a:rPr>
                        <a:t>Тоног төхөөрөмжийн нэр</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a:effectLst/>
                        </a:rPr>
                        <a:t>Тоо ширхэг</a:t>
                      </a:r>
                      <a:endParaRPr lang="en-US" sz="1100">
                        <a:effectLst/>
                        <a:latin typeface="Calibri"/>
                        <a:ea typeface="Calibri"/>
                        <a:cs typeface="Times New Roman"/>
                      </a:endParaRPr>
                    </a:p>
                  </a:txBody>
                  <a:tcPr marL="68580" marR="68580" marT="0" marB="0" anchor="ctr"/>
                </a:tc>
              </a:tr>
              <a:tr h="330170">
                <a:tc>
                  <a:txBody>
                    <a:bodyPr/>
                    <a:lstStyle/>
                    <a:p>
                      <a:pPr marL="0" marR="0">
                        <a:lnSpc>
                          <a:spcPct val="115000"/>
                        </a:lnSpc>
                        <a:spcBef>
                          <a:spcPts val="0"/>
                        </a:spcBef>
                        <a:spcAft>
                          <a:spcPts val="0"/>
                        </a:spcAft>
                      </a:pPr>
                      <a:r>
                        <a:rPr lang="mn-MN" sz="1100">
                          <a:effectLst/>
                        </a:rPr>
                        <a:t>1</a:t>
                      </a:r>
                      <a:endParaRPr lang="en-US" sz="110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mn-MN" sz="1100">
                          <a:effectLst/>
                        </a:rPr>
                        <a:t>Зил 130 ачааны автомашин</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a:effectLst/>
                        </a:rPr>
                        <a:t>2</a:t>
                      </a:r>
                      <a:endParaRPr lang="en-US" sz="1100">
                        <a:effectLst/>
                        <a:latin typeface="Calibri"/>
                        <a:ea typeface="Calibri"/>
                        <a:cs typeface="Times New Roman"/>
                      </a:endParaRPr>
                    </a:p>
                  </a:txBody>
                  <a:tcPr marL="68580" marR="68580" marT="0" marB="0" anchor="ctr"/>
                </a:tc>
              </a:tr>
              <a:tr h="330170">
                <a:tc>
                  <a:txBody>
                    <a:bodyPr/>
                    <a:lstStyle/>
                    <a:p>
                      <a:pPr marL="0" marR="0">
                        <a:lnSpc>
                          <a:spcPct val="115000"/>
                        </a:lnSpc>
                        <a:spcBef>
                          <a:spcPts val="0"/>
                        </a:spcBef>
                        <a:spcAft>
                          <a:spcPts val="0"/>
                        </a:spcAft>
                      </a:pPr>
                      <a:r>
                        <a:rPr lang="mn-MN" sz="1100">
                          <a:effectLst/>
                        </a:rPr>
                        <a:t>2</a:t>
                      </a:r>
                      <a:endParaRPr lang="en-US" sz="110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mn-MN" sz="1100">
                          <a:effectLst/>
                        </a:rPr>
                        <a:t>Зил 131 ачааны автомашин</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a:effectLst/>
                        </a:rPr>
                        <a:t>1</a:t>
                      </a:r>
                      <a:endParaRPr lang="en-US" sz="1100">
                        <a:effectLst/>
                        <a:latin typeface="Calibri"/>
                        <a:ea typeface="Calibri"/>
                        <a:cs typeface="Times New Roman"/>
                      </a:endParaRPr>
                    </a:p>
                  </a:txBody>
                  <a:tcPr marL="68580" marR="68580" marT="0" marB="0" anchor="ctr"/>
                </a:tc>
              </a:tr>
              <a:tr h="325407">
                <a:tc>
                  <a:txBody>
                    <a:bodyPr/>
                    <a:lstStyle/>
                    <a:p>
                      <a:pPr marL="0" marR="0">
                        <a:lnSpc>
                          <a:spcPct val="115000"/>
                        </a:lnSpc>
                        <a:spcBef>
                          <a:spcPts val="0"/>
                        </a:spcBef>
                        <a:spcAft>
                          <a:spcPts val="0"/>
                        </a:spcAft>
                      </a:pPr>
                      <a:r>
                        <a:rPr lang="mn-MN" sz="1100" dirty="0">
                          <a:effectLst/>
                        </a:rPr>
                        <a:t>3</a:t>
                      </a:r>
                      <a:endParaRPr lang="en-US" sz="11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mn-MN" sz="1100" dirty="0" smtClean="0">
                          <a:effectLst/>
                          <a:latin typeface="Calibri"/>
                          <a:ea typeface="Calibri"/>
                          <a:cs typeface="Times New Roman"/>
                        </a:rPr>
                        <a:t>Юмз</a:t>
                      </a:r>
                      <a:r>
                        <a:rPr lang="mn-MN" sz="1100" baseline="0" dirty="0" smtClean="0">
                          <a:effectLst/>
                          <a:latin typeface="Calibri"/>
                          <a:ea typeface="Calibri"/>
                          <a:cs typeface="Times New Roman"/>
                        </a:rPr>
                        <a:t> трактор</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a:effectLst/>
                        </a:rPr>
                        <a:t>1</a:t>
                      </a:r>
                      <a:endParaRPr lang="en-US" sz="1100">
                        <a:effectLst/>
                        <a:latin typeface="Calibri"/>
                        <a:ea typeface="Calibri"/>
                        <a:cs typeface="Times New Roman"/>
                      </a:endParaRPr>
                    </a:p>
                  </a:txBody>
                  <a:tcPr marL="68580" marR="68580" marT="0" marB="0" anchor="ctr"/>
                </a:tc>
              </a:tr>
              <a:tr h="330170">
                <a:tc>
                  <a:txBody>
                    <a:bodyPr/>
                    <a:lstStyle/>
                    <a:p>
                      <a:pPr marL="0" marR="0">
                        <a:lnSpc>
                          <a:spcPct val="115000"/>
                        </a:lnSpc>
                        <a:spcBef>
                          <a:spcPts val="0"/>
                        </a:spcBef>
                        <a:spcAft>
                          <a:spcPts val="0"/>
                        </a:spcAft>
                      </a:pPr>
                      <a:r>
                        <a:rPr lang="mn-MN" sz="1100">
                          <a:effectLst/>
                        </a:rPr>
                        <a:t>4</a:t>
                      </a:r>
                      <a:endParaRPr lang="en-US" sz="110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mn-MN" sz="1100">
                          <a:effectLst/>
                        </a:rPr>
                        <a:t>Портер ачааны автомашин</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a:effectLst/>
                        </a:rPr>
                        <a:t>1</a:t>
                      </a:r>
                      <a:endParaRPr lang="en-US" sz="1100">
                        <a:effectLst/>
                        <a:latin typeface="Calibri"/>
                        <a:ea typeface="Calibri"/>
                        <a:cs typeface="Times New Roman"/>
                      </a:endParaRPr>
                    </a:p>
                  </a:txBody>
                  <a:tcPr marL="68580" marR="68580" marT="0" marB="0" anchor="ctr"/>
                </a:tc>
              </a:tr>
              <a:tr h="330170">
                <a:tc>
                  <a:txBody>
                    <a:bodyPr/>
                    <a:lstStyle/>
                    <a:p>
                      <a:pPr marL="0" marR="0">
                        <a:lnSpc>
                          <a:spcPct val="115000"/>
                        </a:lnSpc>
                        <a:spcBef>
                          <a:spcPts val="0"/>
                        </a:spcBef>
                        <a:spcAft>
                          <a:spcPts val="0"/>
                        </a:spcAft>
                      </a:pPr>
                      <a:r>
                        <a:rPr lang="mn-MN" sz="1100">
                          <a:effectLst/>
                        </a:rPr>
                        <a:t>5</a:t>
                      </a:r>
                      <a:endParaRPr lang="en-US" sz="110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mn-MN" sz="1100" dirty="0">
                          <a:effectLst/>
                        </a:rPr>
                        <a:t>Хово ачааны автомашин</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dirty="0">
                          <a:effectLst/>
                        </a:rPr>
                        <a:t>1</a:t>
                      </a:r>
                      <a:endParaRPr lang="en-US" sz="1100" dirty="0">
                        <a:effectLst/>
                        <a:latin typeface="Calibri"/>
                        <a:ea typeface="Calibri"/>
                        <a:cs typeface="Times New Roman"/>
                      </a:endParaRPr>
                    </a:p>
                  </a:txBody>
                  <a:tcPr marL="68580" marR="68580" marT="0" marB="0" anchor="ctr"/>
                </a:tc>
              </a:tr>
              <a:tr h="325407">
                <a:tc>
                  <a:txBody>
                    <a:bodyPr/>
                    <a:lstStyle/>
                    <a:p>
                      <a:pPr marL="0" marR="0">
                        <a:lnSpc>
                          <a:spcPct val="115000"/>
                        </a:lnSpc>
                        <a:spcBef>
                          <a:spcPts val="0"/>
                        </a:spcBef>
                        <a:spcAft>
                          <a:spcPts val="0"/>
                        </a:spcAft>
                      </a:pPr>
                      <a:r>
                        <a:rPr lang="mn-MN" sz="1100">
                          <a:effectLst/>
                        </a:rPr>
                        <a:t>6</a:t>
                      </a:r>
                      <a:endParaRPr lang="en-US" sz="110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mn-MN" sz="1100" dirty="0">
                          <a:effectLst/>
                        </a:rPr>
                        <a:t>Ковш ачигч</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a:effectLst/>
                        </a:rPr>
                        <a:t>1</a:t>
                      </a:r>
                      <a:endParaRPr lang="en-US" sz="1100">
                        <a:effectLst/>
                        <a:latin typeface="Calibri"/>
                        <a:ea typeface="Calibri"/>
                        <a:cs typeface="Times New Roman"/>
                      </a:endParaRPr>
                    </a:p>
                  </a:txBody>
                  <a:tcPr marL="68580" marR="68580" marT="0" marB="0" anchor="ctr"/>
                </a:tc>
              </a:tr>
              <a:tr h="330170">
                <a:tc>
                  <a:txBody>
                    <a:bodyPr/>
                    <a:lstStyle/>
                    <a:p>
                      <a:pPr marL="0" marR="0">
                        <a:lnSpc>
                          <a:spcPct val="115000"/>
                        </a:lnSpc>
                        <a:spcBef>
                          <a:spcPts val="0"/>
                        </a:spcBef>
                        <a:spcAft>
                          <a:spcPts val="0"/>
                        </a:spcAft>
                      </a:pPr>
                      <a:r>
                        <a:rPr lang="mn-MN" sz="1100">
                          <a:effectLst/>
                        </a:rPr>
                        <a:t>7</a:t>
                      </a:r>
                      <a:endParaRPr lang="en-US" sz="110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mn-MN" sz="1100">
                          <a:effectLst/>
                        </a:rPr>
                        <a:t>Трактор</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a:effectLst/>
                        </a:rPr>
                        <a:t>1</a:t>
                      </a:r>
                      <a:endParaRPr lang="en-US" sz="1100">
                        <a:effectLst/>
                        <a:latin typeface="Calibri"/>
                        <a:ea typeface="Calibri"/>
                        <a:cs typeface="Times New Roman"/>
                      </a:endParaRPr>
                    </a:p>
                  </a:txBody>
                  <a:tcPr marL="68580" marR="68580" marT="0" marB="0" anchor="ctr"/>
                </a:tc>
              </a:tr>
              <a:tr h="330170">
                <a:tc>
                  <a:txBody>
                    <a:bodyPr/>
                    <a:lstStyle/>
                    <a:p>
                      <a:pPr marL="0" marR="0">
                        <a:lnSpc>
                          <a:spcPct val="115000"/>
                        </a:lnSpc>
                        <a:spcBef>
                          <a:spcPts val="0"/>
                        </a:spcBef>
                        <a:spcAft>
                          <a:spcPts val="0"/>
                        </a:spcAft>
                      </a:pPr>
                      <a:r>
                        <a:rPr lang="mn-MN" sz="1100">
                          <a:effectLst/>
                        </a:rPr>
                        <a:t>8</a:t>
                      </a:r>
                      <a:endParaRPr lang="en-US" sz="110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mn-MN" sz="1100" dirty="0">
                          <a:effectLst/>
                        </a:rPr>
                        <a:t>Шоши трактор</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a:effectLst/>
                        </a:rPr>
                        <a:t>1</a:t>
                      </a:r>
                      <a:endParaRPr lang="en-US" sz="1100">
                        <a:effectLst/>
                        <a:latin typeface="Calibri"/>
                        <a:ea typeface="Calibri"/>
                        <a:cs typeface="Times New Roman"/>
                      </a:endParaRPr>
                    </a:p>
                  </a:txBody>
                  <a:tcPr marL="68580" marR="68580" marT="0" marB="0" anchor="ctr"/>
                </a:tc>
              </a:tr>
              <a:tr h="325407">
                <a:tc>
                  <a:txBody>
                    <a:bodyPr/>
                    <a:lstStyle/>
                    <a:p>
                      <a:pPr marL="0" marR="0">
                        <a:lnSpc>
                          <a:spcPct val="115000"/>
                        </a:lnSpc>
                        <a:spcBef>
                          <a:spcPts val="0"/>
                        </a:spcBef>
                        <a:spcAft>
                          <a:spcPts val="0"/>
                        </a:spcAft>
                      </a:pPr>
                      <a:r>
                        <a:rPr lang="mn-MN" sz="1100">
                          <a:effectLst/>
                        </a:rPr>
                        <a:t>9</a:t>
                      </a:r>
                      <a:endParaRPr lang="en-US" sz="110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mn-MN" sz="1100" dirty="0">
                          <a:effectLst/>
                        </a:rPr>
                        <a:t>Пажеро жип</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a:effectLst/>
                        </a:rPr>
                        <a:t>1</a:t>
                      </a:r>
                      <a:endParaRPr lang="en-US" sz="1100">
                        <a:effectLst/>
                        <a:latin typeface="Calibri"/>
                        <a:ea typeface="Calibri"/>
                        <a:cs typeface="Times New Roman"/>
                      </a:endParaRPr>
                    </a:p>
                  </a:txBody>
                  <a:tcPr marL="68580" marR="68580" marT="0" marB="0" anchor="ctr"/>
                </a:tc>
              </a:tr>
              <a:tr h="330170">
                <a:tc>
                  <a:txBody>
                    <a:bodyPr/>
                    <a:lstStyle/>
                    <a:p>
                      <a:pPr marL="0" marR="0">
                        <a:lnSpc>
                          <a:spcPct val="115000"/>
                        </a:lnSpc>
                        <a:spcBef>
                          <a:spcPts val="0"/>
                        </a:spcBef>
                        <a:spcAft>
                          <a:spcPts val="0"/>
                        </a:spcAft>
                      </a:pPr>
                      <a:r>
                        <a:rPr lang="mn-MN" sz="1100">
                          <a:effectLst/>
                        </a:rPr>
                        <a:t>10</a:t>
                      </a:r>
                      <a:endParaRPr lang="en-US" sz="110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mn-MN" sz="1100">
                          <a:effectLst/>
                        </a:rPr>
                        <a:t>Ачааны чирүүл</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a:effectLst/>
                        </a:rPr>
                        <a:t>3</a:t>
                      </a:r>
                      <a:endParaRPr lang="en-US" sz="1100">
                        <a:effectLst/>
                        <a:latin typeface="Calibri"/>
                        <a:ea typeface="Calibri"/>
                        <a:cs typeface="Times New Roman"/>
                      </a:endParaRPr>
                    </a:p>
                  </a:txBody>
                  <a:tcPr marL="68580" marR="68580" marT="0" marB="0" anchor="ctr"/>
                </a:tc>
              </a:tr>
              <a:tr h="330170">
                <a:tc>
                  <a:txBody>
                    <a:bodyPr/>
                    <a:lstStyle/>
                    <a:p>
                      <a:pPr marL="0" marR="0">
                        <a:lnSpc>
                          <a:spcPct val="115000"/>
                        </a:lnSpc>
                        <a:spcBef>
                          <a:spcPts val="0"/>
                        </a:spcBef>
                        <a:spcAft>
                          <a:spcPts val="0"/>
                        </a:spcAft>
                      </a:pPr>
                      <a:r>
                        <a:rPr lang="mn-MN" sz="1100">
                          <a:effectLst/>
                        </a:rPr>
                        <a:t>11</a:t>
                      </a:r>
                      <a:endParaRPr lang="en-US" sz="110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mn-MN" sz="1100">
                          <a:effectLst/>
                        </a:rPr>
                        <a:t>Туузан хөрөө</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mn-MN" sz="1100" dirty="0">
                          <a:effectLst/>
                        </a:rPr>
                        <a:t>2</a:t>
                      </a:r>
                      <a:endParaRPr lang="en-US" sz="11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scription: C:\Users\user\Desktop\Утас зураг\20160229_122401.jpg"/>
          <p:cNvPicPr>
            <a:picLocks noChangeAspect="1" noChangeArrowheads="1"/>
          </p:cNvPicPr>
          <p:nvPr/>
        </p:nvPicPr>
        <p:blipFill>
          <a:blip r:embed="rId3" cstate="print">
            <a:extLst>
              <a:ext uri="{28A0092B-C50C-407E-A947-70E740481C1C}">
                <a14:useLocalDpi xmlns:a14="http://schemas.microsoft.com/office/drawing/2010/main" val="0"/>
              </a:ext>
            </a:extLst>
          </a:blip>
          <a:srcRect l="8813" t="25641" r="32852" b="32265"/>
          <a:stretch>
            <a:fillRect/>
          </a:stretch>
        </p:blipFill>
        <p:spPr bwMode="auto">
          <a:xfrm>
            <a:off x="600807" y="685800"/>
            <a:ext cx="304800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2" descr="Description: C:\Users\user\AppData\Local\Microsoft\Windows\Temporary Internet Files\Content.Word\Screenshot_2016-07-17-00-12-05.png"/>
          <p:cNvPicPr>
            <a:picLocks noChangeAspect="1" noChangeArrowheads="1"/>
          </p:cNvPicPr>
          <p:nvPr/>
        </p:nvPicPr>
        <p:blipFill>
          <a:blip r:embed="rId4" cstate="print">
            <a:extLst>
              <a:ext uri="{28A0092B-C50C-407E-A947-70E740481C1C}">
                <a14:useLocalDpi xmlns:a14="http://schemas.microsoft.com/office/drawing/2010/main" val="0"/>
              </a:ext>
            </a:extLst>
          </a:blip>
          <a:srcRect l="13942" t="34085" r="-11058" b="34175"/>
          <a:stretch>
            <a:fillRect/>
          </a:stretch>
        </p:blipFill>
        <p:spPr bwMode="auto">
          <a:xfrm>
            <a:off x="4199426" y="698378"/>
            <a:ext cx="2867025" cy="2324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0" y="914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n-MN" sz="1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mn-MN"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Picture 6" descr="C:\Users\user\Desktop\Утас зураг\20160306_143047.jpg"/>
          <p:cNvPicPr/>
          <p:nvPr/>
        </p:nvPicPr>
        <p:blipFill>
          <a:blip r:embed="rId5" cstate="print"/>
          <a:srcRect r="17308"/>
          <a:stretch>
            <a:fillRect/>
          </a:stretch>
        </p:blipFill>
        <p:spPr bwMode="auto">
          <a:xfrm>
            <a:off x="4757737" y="4035106"/>
            <a:ext cx="2847975" cy="2464435"/>
          </a:xfrm>
          <a:prstGeom prst="rect">
            <a:avLst/>
          </a:prstGeom>
          <a:noFill/>
          <a:ln w="9525">
            <a:noFill/>
            <a:miter lim="800000"/>
            <a:headEnd/>
            <a:tailEnd/>
          </a:ln>
        </p:spPr>
      </p:pic>
      <p:pic>
        <p:nvPicPr>
          <p:cNvPr id="8" name="Picture 7" descr="C:\Users\user\Desktop\Утас зураг\20160229_141217.jpg"/>
          <p:cNvPicPr/>
          <p:nvPr/>
        </p:nvPicPr>
        <p:blipFill>
          <a:blip r:embed="rId6" cstate="print"/>
          <a:srcRect l="6250" t="-3632" r="6410" b="7051"/>
          <a:stretch>
            <a:fillRect/>
          </a:stretch>
        </p:blipFill>
        <p:spPr bwMode="auto">
          <a:xfrm>
            <a:off x="7605712" y="1143000"/>
            <a:ext cx="3019425" cy="2419350"/>
          </a:xfrm>
          <a:prstGeom prst="rect">
            <a:avLst/>
          </a:prstGeom>
          <a:noFill/>
          <a:ln w="9525">
            <a:noFill/>
            <a:miter lim="800000"/>
            <a:headEnd/>
            <a:tailEnd/>
          </a:ln>
        </p:spPr>
      </p:pic>
      <p:pic>
        <p:nvPicPr>
          <p:cNvPr id="9" name="Picture 8" descr="C:\Users\user\Desktop\Утас зураг\20160229_141021.jpg"/>
          <p:cNvPicPr/>
          <p:nvPr/>
        </p:nvPicPr>
        <p:blipFill>
          <a:blip r:embed="rId7" cstate="print"/>
          <a:srcRect l="4327" t="25214" r="8333" b="1709"/>
          <a:stretch>
            <a:fillRect/>
          </a:stretch>
        </p:blipFill>
        <p:spPr bwMode="auto">
          <a:xfrm>
            <a:off x="1117356" y="3022478"/>
            <a:ext cx="2876550" cy="2009775"/>
          </a:xfrm>
          <a:prstGeom prst="rect">
            <a:avLst/>
          </a:prstGeom>
          <a:noFill/>
          <a:ln w="9525">
            <a:noFill/>
            <a:miter lim="800000"/>
            <a:headEnd/>
            <a:tailEnd/>
          </a:ln>
        </p:spPr>
      </p:pic>
      <p:pic>
        <p:nvPicPr>
          <p:cNvPr id="10" name="Picture 9" descr="C:\Users\user\Desktop\Утас зураг\20160229_141513.jpg"/>
          <p:cNvPicPr/>
          <p:nvPr/>
        </p:nvPicPr>
        <p:blipFill>
          <a:blip r:embed="rId8" cstate="print"/>
          <a:srcRect l="1282" t="6197" b="12179"/>
          <a:stretch>
            <a:fillRect/>
          </a:stretch>
        </p:blipFill>
        <p:spPr bwMode="auto">
          <a:xfrm>
            <a:off x="8667750" y="4348162"/>
            <a:ext cx="2781300" cy="1838325"/>
          </a:xfrm>
          <a:prstGeom prst="rect">
            <a:avLst/>
          </a:prstGeom>
          <a:noFill/>
          <a:ln w="9525">
            <a:noFill/>
            <a:miter lim="800000"/>
            <a:headEnd/>
            <a:tailEnd/>
          </a:ln>
        </p:spPr>
      </p:pic>
      <p:pic>
        <p:nvPicPr>
          <p:cNvPr id="11" name="Picture 10" descr="C:\Users\user\Desktop\Утас зураг\20160229_143738.jpg"/>
          <p:cNvPicPr/>
          <p:nvPr/>
        </p:nvPicPr>
        <p:blipFill>
          <a:blip r:embed="rId9" cstate="print"/>
          <a:srcRect l="3205" t="15598" r="10096"/>
          <a:stretch>
            <a:fillRect/>
          </a:stretch>
        </p:blipFill>
        <p:spPr bwMode="auto">
          <a:xfrm>
            <a:off x="862744" y="4815987"/>
            <a:ext cx="2524125" cy="2028825"/>
          </a:xfrm>
          <a:prstGeom prst="rect">
            <a:avLst/>
          </a:prstGeom>
          <a:noFill/>
          <a:ln w="9525">
            <a:noFill/>
            <a:miter lim="800000"/>
            <a:headEnd/>
            <a:tailEnd/>
          </a:ln>
        </p:spPr>
      </p:pic>
      <p:pic>
        <p:nvPicPr>
          <p:cNvPr id="12" name="Picture 11" descr="C:\Users\user\Desktop\ustgaj bolohgui\Утас зураг\20160229_140925.jpg"/>
          <p:cNvPicPr/>
          <p:nvPr/>
        </p:nvPicPr>
        <p:blipFill>
          <a:blip r:embed="rId10" cstate="print"/>
          <a:srcRect l="25481" t="26496" b="7692"/>
          <a:stretch>
            <a:fillRect/>
          </a:stretch>
        </p:blipFill>
        <p:spPr bwMode="auto">
          <a:xfrm>
            <a:off x="4101611" y="2366962"/>
            <a:ext cx="2733675" cy="1981200"/>
          </a:xfrm>
          <a:prstGeom prst="rect">
            <a:avLst/>
          </a:prstGeom>
          <a:noFill/>
          <a:ln w="9525">
            <a:noFill/>
            <a:miter lim="800000"/>
            <a:headEnd/>
            <a:tailEnd/>
          </a:ln>
        </p:spPr>
      </p:pic>
      <p:pic>
        <p:nvPicPr>
          <p:cNvPr id="6150" name="Picture 6" descr="C:\Users\Batzaya\Downloads\25437337_1990548101267461_1549099977_n.jpg"/>
          <p:cNvPicPr>
            <a:picLocks noChangeAspect="1" noChangeArrowheads="1"/>
          </p:cNvPicPr>
          <p:nvPr/>
        </p:nvPicPr>
        <p:blipFill rotWithShape="1">
          <a:blip r:embed="rId11">
            <a:extLst>
              <a:ext uri="{28A0092B-C50C-407E-A947-70E740481C1C}">
                <a14:useLocalDpi xmlns:a14="http://schemas.microsoft.com/office/drawing/2010/main" val="0"/>
              </a:ext>
            </a:extLst>
          </a:blip>
          <a:srcRect l="24575" r="32836" b="21097"/>
          <a:stretch/>
        </p:blipFill>
        <p:spPr bwMode="auto">
          <a:xfrm>
            <a:off x="9115424" y="2663703"/>
            <a:ext cx="1947132" cy="2029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mn-MN" dirty="0" smtClean="0">
                <a:solidFill>
                  <a:schemeClr val="tx1"/>
                </a:solidFill>
                <a:latin typeface="Times New Roman" panose="02020603050405020304" pitchFamily="18" charset="0"/>
                <a:cs typeface="Times New Roman" panose="02020603050405020304" pitchFamily="18" charset="0"/>
              </a:rPr>
              <a:t>ТАНИЛЦУУЛГА</a:t>
            </a:r>
            <a:endParaRPr dirty="0">
              <a:solidFill>
                <a:schemeClr val="tx1"/>
              </a:solidFill>
              <a:latin typeface="Times New Roman" panose="02020603050405020304" pitchFamily="18" charset="0"/>
              <a:cs typeface="Times New Roman" panose="02020603050405020304" pitchFamily="18" charset="0"/>
            </a:endParaRPr>
          </a:p>
        </p:txBody>
      </p:sp>
      <p:sp>
        <p:nvSpPr>
          <p:cNvPr id="14" name="Content Placeholder 13"/>
          <p:cNvSpPr>
            <a:spLocks noGrp="1"/>
          </p:cNvSpPr>
          <p:nvPr>
            <p:ph idx="1"/>
          </p:nvPr>
        </p:nvSpPr>
        <p:spPr>
          <a:xfrm>
            <a:off x="281918" y="1509800"/>
            <a:ext cx="8596668" cy="3880773"/>
          </a:xfrm>
        </p:spPr>
        <p:txBody>
          <a:bodyPr>
            <a:normAutofit/>
          </a:bodyPr>
          <a:lstStyle/>
          <a:p>
            <a:r>
              <a:rPr lang="mn-MN" dirty="0">
                <a:solidFill>
                  <a:schemeClr val="tx1"/>
                </a:solidFill>
                <a:latin typeface="Times New Roman" panose="02020603050405020304" pitchFamily="18" charset="0"/>
                <a:cs typeface="Times New Roman" panose="02020603050405020304" pitchFamily="18" charset="0"/>
              </a:rPr>
              <a:t>Уран тайга ХХК нь  Байгаль орчин ногоон хөгжлийн яамны сайдын тушаалаар </a:t>
            </a:r>
            <a:r>
              <a:rPr lang="mn-MN" dirty="0" smtClean="0">
                <a:solidFill>
                  <a:schemeClr val="tx1"/>
                </a:solidFill>
                <a:latin typeface="Times New Roman" panose="02020603050405020304" pitchFamily="18" charset="0"/>
                <a:cs typeface="Times New Roman" panose="02020603050405020304" pitchFamily="18" charset="0"/>
              </a:rPr>
              <a:t>2013 оны 09сарын 20 өдрийн А-261тоот тушаалыг үндэслэн </a:t>
            </a:r>
            <a:r>
              <a:rPr lang="mn-MN" b="1" dirty="0" smtClean="0">
                <a:solidFill>
                  <a:schemeClr val="tx1"/>
                </a:solidFill>
                <a:latin typeface="Times New Roman" panose="02020603050405020304" pitchFamily="18" charset="0"/>
                <a:cs typeface="Times New Roman" panose="02020603050405020304" pitchFamily="18" charset="0"/>
              </a:rPr>
              <a:t>“Ойд </a:t>
            </a:r>
            <a:r>
              <a:rPr lang="mn-MN" b="1" dirty="0">
                <a:solidFill>
                  <a:schemeClr val="tx1"/>
                </a:solidFill>
                <a:latin typeface="Times New Roman" panose="02020603050405020304" pitchFamily="18" charset="0"/>
                <a:cs typeface="Times New Roman" panose="02020603050405020304" pitchFamily="18" charset="0"/>
              </a:rPr>
              <a:t>арчилгаа </a:t>
            </a:r>
            <a:r>
              <a:rPr lang="mn-MN" b="1" dirty="0" smtClean="0">
                <a:solidFill>
                  <a:schemeClr val="tx1"/>
                </a:solidFill>
                <a:latin typeface="Times New Roman" panose="02020603050405020304" pitchFamily="18" charset="0"/>
                <a:cs typeface="Times New Roman" panose="02020603050405020304" pitchFamily="18" charset="0"/>
              </a:rPr>
              <a:t>цэвэрлэгээ” </a:t>
            </a:r>
            <a:r>
              <a:rPr lang="mn-MN" dirty="0">
                <a:solidFill>
                  <a:schemeClr val="tx1"/>
                </a:solidFill>
                <a:latin typeface="Times New Roman" panose="02020603050405020304" pitchFamily="18" charset="0"/>
                <a:cs typeface="Times New Roman" panose="02020603050405020304" pitchFamily="18" charset="0"/>
              </a:rPr>
              <a:t>хийх чиглэлээр тусгай эрх авсанаас  хойш  өдийг хүртэл үйл ажиллагаагаа тогтмол явуулж байна.  </a:t>
            </a:r>
            <a:endParaRPr lang="en-US" dirty="0">
              <a:solidFill>
                <a:schemeClr val="tx1"/>
              </a:solidFill>
              <a:latin typeface="Times New Roman" panose="02020603050405020304" pitchFamily="18" charset="0"/>
              <a:cs typeface="Times New Roman" panose="02020603050405020304" pitchFamily="18" charset="0"/>
            </a:endParaRPr>
          </a:p>
          <a:p>
            <a:r>
              <a:rPr lang="mn-MN" dirty="0">
                <a:solidFill>
                  <a:schemeClr val="tx1"/>
                </a:solidFill>
                <a:latin typeface="Times New Roman" panose="02020603050405020304" pitchFamily="18" charset="0"/>
                <a:cs typeface="Times New Roman" panose="02020603050405020304" pitchFamily="18" charset="0"/>
              </a:rPr>
              <a:t>Тус компани нь  Ойн аж ахуйн инженер-1, Ойжуулагч-1, Хөрөөчин-1, Тракторчин-1, Жолооч-2, Рамчин-1  Туслах ажилчин-4 Тогооч 1 нийт 12 ажилчинтай үйл ажиллагаагаа явуулж байна. </a:t>
            </a:r>
            <a:endParaRPr lang="en-US" dirty="0">
              <a:solidFill>
                <a:schemeClr val="tx1"/>
              </a:solidFill>
              <a:latin typeface="Times New Roman" panose="02020603050405020304" pitchFamily="18" charset="0"/>
              <a:cs typeface="Times New Roman" panose="02020603050405020304" pitchFamily="18" charset="0"/>
            </a:endParaRPr>
          </a:p>
          <a:p>
            <a:r>
              <a:rPr lang="mn-MN" dirty="0">
                <a:solidFill>
                  <a:schemeClr val="tx1"/>
                </a:solidFill>
                <a:latin typeface="Times New Roman" panose="02020603050405020304" pitchFamily="18" charset="0"/>
                <a:cs typeface="Times New Roman" panose="02020603050405020304" pitchFamily="18" charset="0"/>
              </a:rPr>
              <a:t>Манай компани БОАЖЯам, Байгаль орчины газраас зохион байгуулдаг сургалт, семинарт ажилчидаа идэвхтэй хамруулсанаар нийт ажилчдынхаа 65</a:t>
            </a:r>
            <a:r>
              <a:rPr lang="en-US" dirty="0">
                <a:solidFill>
                  <a:schemeClr val="tx1"/>
                </a:solidFill>
                <a:latin typeface="Times New Roman" panose="02020603050405020304" pitchFamily="18" charset="0"/>
                <a:cs typeface="Times New Roman" panose="02020603050405020304" pitchFamily="18" charset="0"/>
              </a:rPr>
              <a:t>%</a:t>
            </a:r>
            <a:r>
              <a:rPr lang="mn-MN" dirty="0">
                <a:solidFill>
                  <a:schemeClr val="tx1"/>
                </a:solidFill>
                <a:latin typeface="Times New Roman" panose="02020603050405020304" pitchFamily="18" charset="0"/>
                <a:cs typeface="Times New Roman" panose="02020603050405020304" pitchFamily="18" charset="0"/>
              </a:rPr>
              <a:t>- ийг мэргэжлийн үнэмлэхтэй мэргэшсэн чадварлаг хамт олныг бүрдүүлсэн.</a:t>
            </a: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endParaRPr dirty="0"/>
          </a:p>
        </p:txBody>
      </p:sp>
    </p:spTree>
    <p:extLst>
      <p:ext uri="{BB962C8B-B14F-4D97-AF65-F5344CB8AC3E}">
        <p14:creationId xmlns:p14="http://schemas.microsoft.com/office/powerpoint/2010/main" val="3081074109"/>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mn-MN" dirty="0" smtClean="0">
                <a:solidFill>
                  <a:schemeClr val="tx1"/>
                </a:solidFill>
                <a:latin typeface="Times New Roman" panose="02020603050405020304" pitchFamily="18" charset="0"/>
                <a:cs typeface="Times New Roman" panose="02020603050405020304" pitchFamily="18" charset="0"/>
              </a:rPr>
              <a:t>Ундны ус авах цэг</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863" y="2924820"/>
            <a:ext cx="4183062" cy="2352972"/>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2924374"/>
            <a:ext cx="4184650" cy="2353865"/>
          </a:xfrm>
        </p:spPr>
      </p:pic>
    </p:spTree>
    <p:extLst>
      <p:ext uri="{BB962C8B-B14F-4D97-AF65-F5344CB8AC3E}">
        <p14:creationId xmlns:p14="http://schemas.microsoft.com/office/powerpoint/2010/main" val="320413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mn-MN" dirty="0" smtClean="0">
                <a:solidFill>
                  <a:schemeClr val="tx1"/>
                </a:solidFill>
                <a:latin typeface="Times New Roman" panose="02020603050405020304" pitchFamily="18" charset="0"/>
                <a:cs typeface="Times New Roman" panose="02020603050405020304" pitchFamily="18" charset="0"/>
              </a:rPr>
              <a:t>Орчны эрүүл ахуй </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l="6962" r="6962"/>
          <a:stretch>
            <a:fillRect/>
          </a:stretch>
        </p:blipFill>
        <p:spPr>
          <a:xfrm>
            <a:off x="696686" y="1582057"/>
            <a:ext cx="4876800" cy="3875313"/>
          </a:xfrm>
        </p:spPr>
      </p:pic>
      <p:sp>
        <p:nvSpPr>
          <p:cNvPr id="9" name="Text Placeholder 8"/>
          <p:cNvSpPr>
            <a:spLocks noGrp="1"/>
          </p:cNvSpPr>
          <p:nvPr>
            <p:ph type="body" sz="half" idx="2"/>
          </p:nvPr>
        </p:nvSpPr>
        <p:spPr/>
        <p:txBody>
          <a:bodyPr/>
          <a:lstStyle/>
          <a:p>
            <a:pPr algn="ctr"/>
            <a:r>
              <a:rPr lang="mn-MN" dirty="0" smtClean="0"/>
              <a:t>Хогийн цэг</a:t>
            </a:r>
            <a:endParaRPr lang="en-US" dirty="0"/>
          </a:p>
        </p:txBody>
      </p:sp>
      <p:pic>
        <p:nvPicPr>
          <p:cNvPr id="6" name="Content Placeholder 5"/>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6962" r="6962"/>
          <a:stretch>
            <a:fillRect/>
          </a:stretch>
        </p:blipFill>
        <p:spPr>
          <a:xfrm>
            <a:off x="6313714" y="1538515"/>
            <a:ext cx="4934857" cy="4005942"/>
          </a:xfrm>
        </p:spPr>
      </p:pic>
      <p:sp>
        <p:nvSpPr>
          <p:cNvPr id="8" name="Text Placeholder 7"/>
          <p:cNvSpPr>
            <a:spLocks noGrp="1"/>
          </p:cNvSpPr>
          <p:nvPr>
            <p:ph type="body" sz="half" idx="19"/>
          </p:nvPr>
        </p:nvSpPr>
        <p:spPr>
          <a:xfrm>
            <a:off x="6742908" y="5021944"/>
            <a:ext cx="4368980" cy="449942"/>
          </a:xfrm>
        </p:spPr>
        <p:txBody>
          <a:bodyPr/>
          <a:lstStyle/>
          <a:p>
            <a:r>
              <a:rPr lang="mn-MN" dirty="0" smtClean="0"/>
              <a:t>             Бие засах газар</a:t>
            </a:r>
            <a:endParaRPr lang="en-US" dirty="0"/>
          </a:p>
        </p:txBody>
      </p:sp>
    </p:spTree>
    <p:extLst>
      <p:ext uri="{BB962C8B-B14F-4D97-AF65-F5344CB8AC3E}">
        <p14:creationId xmlns:p14="http://schemas.microsoft.com/office/powerpoint/2010/main" val="13818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mn-MN" dirty="0" smtClean="0">
                <a:solidFill>
                  <a:schemeClr val="tx1"/>
                </a:solidFill>
                <a:latin typeface="Times New Roman" panose="02020603050405020304" pitchFamily="18" charset="0"/>
                <a:cs typeface="Times New Roman" panose="02020603050405020304" pitchFamily="18" charset="0"/>
              </a:rPr>
              <a:t>Хөрс хамгаалах зорилгоор Хөдөө аж ахуйн тракторт балхай ашиглаж байгаа байдал</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7" name="Content Placeholder 1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863" y="2924820"/>
            <a:ext cx="4183062" cy="2352972"/>
          </a:xfrm>
        </p:spPr>
      </p:pic>
      <p:pic>
        <p:nvPicPr>
          <p:cNvPr id="18" name="Content Placeholder 1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2924374"/>
            <a:ext cx="4184650" cy="2353865"/>
          </a:xfrm>
        </p:spPr>
      </p:pic>
    </p:spTree>
    <p:extLst>
      <p:ext uri="{BB962C8B-B14F-4D97-AF65-F5344CB8AC3E}">
        <p14:creationId xmlns:p14="http://schemas.microsoft.com/office/powerpoint/2010/main" val="304938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472" y="650788"/>
            <a:ext cx="8968474" cy="4407877"/>
          </a:xfrm>
        </p:spPr>
        <p:txBody>
          <a:bodyPr>
            <a:normAutofit fontScale="90000"/>
          </a:bodyPr>
          <a:lstStyle/>
          <a:p>
            <a:pPr algn="just"/>
            <a:r>
              <a:rPr lang="mn-MN" b="1" dirty="0">
                <a:solidFill>
                  <a:schemeClr val="tx1"/>
                </a:solidFill>
                <a:latin typeface="Times New Roman" panose="02020603050405020304" pitchFamily="18" charset="0"/>
                <a:cs typeface="Times New Roman" panose="02020603050405020304" pitchFamily="18" charset="0"/>
              </a:rPr>
              <a:t>Зорилго:</a:t>
            </a:r>
            <a:r>
              <a:rPr lang="en-US" dirty="0">
                <a:solidFill>
                  <a:schemeClr val="tx1"/>
                </a:solidFill>
                <a:latin typeface="Times New Roman" panose="02020603050405020304" pitchFamily="18" charset="0"/>
                <a:cs typeface="Times New Roman" panose="02020603050405020304" pitchFamily="18" charset="0"/>
              </a:rPr>
              <a:t/>
            </a:r>
            <a:br>
              <a:rPr lang="en-US" dirty="0">
                <a:solidFill>
                  <a:schemeClr val="tx1"/>
                </a:solidFill>
                <a:latin typeface="Times New Roman" panose="02020603050405020304" pitchFamily="18" charset="0"/>
                <a:cs typeface="Times New Roman" panose="02020603050405020304" pitchFamily="18" charset="0"/>
              </a:rPr>
            </a:br>
            <a:r>
              <a:rPr lang="mn-MN" dirty="0">
                <a:solidFill>
                  <a:schemeClr val="tx1"/>
                </a:solidFill>
                <a:latin typeface="Times New Roman" panose="02020603050405020304" pitchFamily="18" charset="0"/>
                <a:cs typeface="Times New Roman" panose="02020603050405020304" pitchFamily="18" charset="0"/>
              </a:rPr>
              <a:t>Манай компани нь ойн модны салбартаа мэргэжлийн чадварлаг баг хамт олон бүрдүүлэн хууль бус мод бэлтгэлийг зогсоох, ойг зөв зохистой ашиглах, ойг хамгаалах, ногоон хөгжлийг дэмжигч байгууллага болох</a:t>
            </a:r>
            <a:r>
              <a:rPr lang="mn-MN" dirty="0">
                <a:solidFill>
                  <a:schemeClr val="tx1"/>
                </a:solidFill>
              </a:rPr>
              <a:t>.</a:t>
            </a:r>
            <a:r>
              <a:rPr lang="en-US" dirty="0"/>
              <a:t/>
            </a:r>
            <a:br>
              <a:rPr lang="en-US" dirty="0"/>
            </a:br>
            <a:endParaRPr lang="en-US" dirty="0"/>
          </a:p>
        </p:txBody>
      </p:sp>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07" y="378940"/>
            <a:ext cx="10058402" cy="5802923"/>
          </a:xfrm>
        </p:spPr>
        <p:txBody>
          <a:bodyPr>
            <a:normAutofit/>
          </a:bodyPr>
          <a:lstStyle/>
          <a:p>
            <a:pPr algn="just"/>
            <a:r>
              <a:rPr lang="mn-MN" sz="2400" b="1" dirty="0">
                <a:solidFill>
                  <a:schemeClr val="tx1"/>
                </a:solidFill>
                <a:latin typeface="Times New Roman" panose="02020603050405020304" pitchFamily="18" charset="0"/>
                <a:cs typeface="Times New Roman" panose="02020603050405020304" pitchFamily="18" charset="0"/>
              </a:rPr>
              <a:t>Зорилт:</a:t>
            </a:r>
            <a:r>
              <a:rPr lang="en-US" sz="2400" dirty="0"/>
              <a:t/>
            </a:r>
            <a:br>
              <a:rPr lang="en-US" sz="2400" dirty="0"/>
            </a:br>
            <a:r>
              <a:rPr lang="mn-MN" sz="2400" dirty="0">
                <a:solidFill>
                  <a:schemeClr val="tx1"/>
                </a:solidFill>
                <a:latin typeface="Times New Roman" panose="02020603050405020304" pitchFamily="18" charset="0"/>
                <a:cs typeface="Times New Roman" panose="02020603050405020304" pitchFamily="18" charset="0"/>
              </a:rPr>
              <a:t>Цаг агаарын аюулт үзэгдэл болон ойд хүчтэй салхи, цас бороо, хортон шавьжнаас болж өмхөрч муудаж унасан унанги болон хөгшин модыг арчилгаа цэвэрлэгээний огтлолт хийж ойгоо эрүүлжүүлэн ойжуулалтын ажил хийх, мөн компанийхаа хүлэмжинд сайн чанарын нэгдүгээр зэргийн үрээр тарьц суулгац тарих зэрэг ажлын үр дүнг сайжруулан “ Ойн тухайн хууль” болон зохих журмыг даган мөрдөж ажиллах, шилдэг аж ахуй нэгж байгууллага болох мод модон материал, бүтээгдэхүүн нийлүүлдэг иргэн, аж ахуй нэгж байгууллагатай байнгын уялдаа холбоотой ажиллах, сайн чанартай бүтээгдэхүүнээр тасралтгүй </a:t>
            </a:r>
            <a:r>
              <a:rPr lang="mn-MN" sz="2400" dirty="0" smtClean="0">
                <a:solidFill>
                  <a:schemeClr val="tx1"/>
                </a:solidFill>
                <a:latin typeface="Times New Roman" panose="02020603050405020304" pitchFamily="18" charset="0"/>
                <a:cs typeface="Times New Roman" panose="02020603050405020304" pitchFamily="18" charset="0"/>
              </a:rPr>
              <a:t>ханган </a:t>
            </a:r>
            <a:r>
              <a:rPr lang="mn-MN" sz="2400" dirty="0">
                <a:solidFill>
                  <a:schemeClr val="tx1"/>
                </a:solidFill>
                <a:latin typeface="Times New Roman" panose="02020603050405020304" pitchFamily="18" charset="0"/>
                <a:cs typeface="Times New Roman" panose="02020603050405020304" pitchFamily="18" charset="0"/>
              </a:rPr>
              <a:t>нийлүүлж, үйлдвэрлэл худалдаагаа тогтвортой байлгах нь бидний эрхэм зорилт юм.</a:t>
            </a:r>
            <a:br>
              <a:rPr lang="mn-MN" sz="2400" dirty="0">
                <a:solidFill>
                  <a:schemeClr val="tx1"/>
                </a:solidFill>
                <a:latin typeface="Times New Roman" panose="02020603050405020304" pitchFamily="18" charset="0"/>
                <a:cs typeface="Times New Roman" panose="02020603050405020304" pitchFamily="18" charset="0"/>
              </a:rPr>
            </a:b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694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333829"/>
            <a:ext cx="8596668" cy="1320800"/>
          </a:xfrm>
        </p:spPr>
        <p:txBody>
          <a:bodyPr>
            <a:normAutofit/>
          </a:bodyPr>
          <a:lstStyle/>
          <a:p>
            <a:pPr algn="ctr"/>
            <a:r>
              <a:rPr lang="mn-MN" dirty="0" smtClean="0">
                <a:solidFill>
                  <a:schemeClr val="tx1"/>
                </a:solidFill>
                <a:latin typeface="Times New Roman" panose="02020603050405020304" pitchFamily="18" charset="0"/>
                <a:cs typeface="Times New Roman" panose="02020603050405020304" pitchFamily="18" charset="0"/>
              </a:rPr>
              <a:t>Ой хээрийн түймрээс сэргийлэх самбар мөн  зөөврийн багаж хэрэгсэл</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C:\Users\anu computers\Desktop\brigad\32949019_475630076173402_112234797318379929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57" y="4376057"/>
            <a:ext cx="5334000" cy="22424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nu computers\Desktop\brigad\32972114_475631956173214_574481565230930329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4376057"/>
            <a:ext cx="5573486" cy="22424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nu computers\Desktop\brigad\33031313_475628892840187_659668190963433472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057" y="1654629"/>
            <a:ext cx="8077199" cy="2481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9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14" y="0"/>
            <a:ext cx="10058402" cy="5638800"/>
          </a:xfrm>
        </p:spPr>
        <p:txBody>
          <a:bodyPr>
            <a:noAutofit/>
          </a:bodyPr>
          <a:lstStyle/>
          <a:p>
            <a:pPr algn="just"/>
            <a:r>
              <a:rPr lang="mn-MN" sz="1800" b="1" dirty="0" smtClean="0"/>
              <a:t/>
            </a:r>
            <a:br>
              <a:rPr lang="mn-MN" sz="1800" b="1" dirty="0" smtClean="0"/>
            </a:br>
            <a:r>
              <a:rPr lang="mn-MN" sz="1800" b="1" dirty="0"/>
              <a:t/>
            </a:r>
            <a:br>
              <a:rPr lang="mn-MN" sz="1800" b="1" dirty="0"/>
            </a:br>
            <a:r>
              <a:rPr lang="mn-MN" sz="1800" b="1" dirty="0" smtClean="0"/>
              <a:t/>
            </a:r>
            <a:br>
              <a:rPr lang="mn-MN" sz="1800" b="1" dirty="0" smtClean="0"/>
            </a:br>
            <a:r>
              <a:rPr lang="mn-MN" sz="1800" b="1" dirty="0"/>
              <a:t/>
            </a:r>
            <a:br>
              <a:rPr lang="mn-MN" sz="1800" b="1" dirty="0"/>
            </a:br>
            <a:r>
              <a:rPr lang="mn-MN" sz="2400" b="1" dirty="0" smtClean="0">
                <a:solidFill>
                  <a:schemeClr val="tx1"/>
                </a:solidFill>
                <a:latin typeface="Times New Roman" panose="02020603050405020304" pitchFamily="18" charset="0"/>
                <a:cs typeface="Times New Roman" panose="02020603050405020304" pitchFamily="18" charset="0"/>
              </a:rPr>
              <a:t>Хөдөлмөр </a:t>
            </a:r>
            <a:r>
              <a:rPr lang="mn-MN" sz="2400" b="1" dirty="0">
                <a:solidFill>
                  <a:schemeClr val="tx1"/>
                </a:solidFill>
                <a:latin typeface="Times New Roman" panose="02020603050405020304" pitchFamily="18" charset="0"/>
                <a:cs typeface="Times New Roman" panose="02020603050405020304" pitchFamily="18" charset="0"/>
              </a:rPr>
              <a:t>хамгаалал, аюулгүй ажиллагааны тал дээр:</a:t>
            </a:r>
            <a:r>
              <a:rPr lang="en-US" sz="2400" dirty="0">
                <a:solidFill>
                  <a:schemeClr val="tx1"/>
                </a:solidFill>
                <a:latin typeface="Times New Roman" panose="02020603050405020304" pitchFamily="18" charset="0"/>
                <a:cs typeface="Times New Roman" panose="02020603050405020304" pitchFamily="18" charset="0"/>
              </a:rPr>
              <a:t/>
            </a:r>
            <a:br>
              <a:rPr lang="en-US" sz="2400" dirty="0">
                <a:solidFill>
                  <a:schemeClr val="tx1"/>
                </a:solidFill>
                <a:latin typeface="Times New Roman" panose="02020603050405020304" pitchFamily="18" charset="0"/>
                <a:cs typeface="Times New Roman" panose="02020603050405020304" pitchFamily="18" charset="0"/>
              </a:rPr>
            </a:br>
            <a:r>
              <a:rPr lang="mn-MN" sz="2400" dirty="0">
                <a:solidFill>
                  <a:schemeClr val="tx1"/>
                </a:solidFill>
                <a:latin typeface="Times New Roman" panose="02020603050405020304" pitchFamily="18" charset="0"/>
                <a:cs typeface="Times New Roman" panose="02020603050405020304" pitchFamily="18" charset="0"/>
              </a:rPr>
              <a:t>Ойг зүй зохистой ашиглах,  мод бэлтгэлийн ажлын үед унанги мод тайрч, хөрөөдөх биеэр болон механик хэрэгсэлээр цагаалга хийх, ургаа </a:t>
            </a:r>
            <a:r>
              <a:rPr lang="en-US" sz="2400" dirty="0">
                <a:solidFill>
                  <a:schemeClr val="tx1"/>
                </a:solidFill>
                <a:latin typeface="Times New Roman" panose="02020603050405020304" pitchFamily="18" charset="0"/>
                <a:cs typeface="Times New Roman" panose="02020603050405020304" pitchFamily="18" charset="0"/>
              </a:rPr>
              <a:t>/</a:t>
            </a:r>
            <a:r>
              <a:rPr lang="mn-MN" sz="2400" dirty="0">
                <a:solidFill>
                  <a:schemeClr val="tx1"/>
                </a:solidFill>
                <a:latin typeface="Times New Roman" panose="02020603050405020304" pitchFamily="18" charset="0"/>
                <a:cs typeface="Times New Roman" panose="02020603050405020304" pitchFamily="18" charset="0"/>
              </a:rPr>
              <a:t>нойтон, хуурай</a:t>
            </a:r>
            <a:r>
              <a:rPr lang="en-US" sz="2400" dirty="0">
                <a:solidFill>
                  <a:schemeClr val="tx1"/>
                </a:solidFill>
                <a:latin typeface="Times New Roman" panose="02020603050405020304" pitchFamily="18" charset="0"/>
                <a:cs typeface="Times New Roman" panose="02020603050405020304" pitchFamily="18" charset="0"/>
              </a:rPr>
              <a:t>/</a:t>
            </a:r>
            <a:r>
              <a:rPr lang="mn-MN" sz="2400" dirty="0">
                <a:solidFill>
                  <a:schemeClr val="tx1"/>
                </a:solidFill>
                <a:latin typeface="Times New Roman" panose="02020603050405020304" pitchFamily="18" charset="0"/>
                <a:cs typeface="Times New Roman" panose="02020603050405020304" pitchFamily="18" charset="0"/>
              </a:rPr>
              <a:t>мод унагаах, ачилт хийх болон тээвэрлэлтийн үед ажиллагсдын хөдөлмөр ахуйн нөхцлийг хэвийн байлгах, тэдэнд учирч болзошгүй осол гэмтлээс сэргийлэх зорилгоор хөдөлмөр хамгаалал, аюулгүй ажиллагааны зааварчилгааг боловсруулан, өдөр тутам заавар зөвлөгөө өгч, гарын үсэг зуруулж үйл ажиллагаа эхэлдэг.</a:t>
            </a:r>
            <a:r>
              <a:rPr lang="en-US" sz="2400" dirty="0">
                <a:solidFill>
                  <a:schemeClr val="tx1"/>
                </a:solidFill>
                <a:latin typeface="Times New Roman" panose="02020603050405020304" pitchFamily="18" charset="0"/>
                <a:cs typeface="Times New Roman" panose="02020603050405020304" pitchFamily="18" charset="0"/>
              </a:rPr>
              <a:t/>
            </a:r>
            <a:br>
              <a:rPr lang="en-US" sz="2400" dirty="0">
                <a:solidFill>
                  <a:schemeClr val="tx1"/>
                </a:solidFill>
                <a:latin typeface="Times New Roman" panose="02020603050405020304" pitchFamily="18" charset="0"/>
                <a:cs typeface="Times New Roman" panose="02020603050405020304" pitchFamily="18" charset="0"/>
              </a:rPr>
            </a:br>
            <a:r>
              <a:rPr lang="mn-MN"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r>
            <a:br>
              <a:rPr lang="en-US" sz="2400" dirty="0" smtClean="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
            </a:r>
            <a:br>
              <a:rPr lang="en-US" sz="2400" dirty="0">
                <a:solidFill>
                  <a:schemeClr val="tx1"/>
                </a:solidFill>
                <a:latin typeface="Times New Roman" panose="02020603050405020304" pitchFamily="18" charset="0"/>
                <a:cs typeface="Times New Roman" panose="02020603050405020304" pitchFamily="18" charset="0"/>
              </a:rPr>
            </a:br>
            <a:r>
              <a:rPr lang="mn-MN" sz="2400" dirty="0" smtClean="0">
                <a:solidFill>
                  <a:schemeClr val="tx1"/>
                </a:solidFill>
                <a:latin typeface="Times New Roman" panose="02020603050405020304" pitchFamily="18" charset="0"/>
                <a:cs typeface="Times New Roman" panose="02020603050405020304" pitchFamily="18" charset="0"/>
              </a:rPr>
              <a:t>Мөн </a:t>
            </a:r>
            <a:r>
              <a:rPr lang="mn-MN" sz="2400" dirty="0">
                <a:solidFill>
                  <a:schemeClr val="tx1"/>
                </a:solidFill>
                <a:latin typeface="Times New Roman" panose="02020603050405020304" pitchFamily="18" charset="0"/>
                <a:cs typeface="Times New Roman" panose="02020603050405020304" pitchFamily="18" charset="0"/>
              </a:rPr>
              <a:t>ой хээрийн түймрээс урьдчилан </a:t>
            </a:r>
            <a:r>
              <a:rPr lang="mn-MN" sz="2400" dirty="0" smtClean="0">
                <a:solidFill>
                  <a:schemeClr val="tx1"/>
                </a:solidFill>
                <a:latin typeface="Times New Roman" panose="02020603050405020304" pitchFamily="18" charset="0"/>
                <a:cs typeface="Times New Roman" panose="02020603050405020304" pitchFamily="18" charset="0"/>
              </a:rPr>
              <a:t>сэргийлэх самбар, </a:t>
            </a:r>
            <a:r>
              <a:rPr lang="mn-MN" sz="2400" dirty="0">
                <a:solidFill>
                  <a:schemeClr val="tx1"/>
                </a:solidFill>
                <a:latin typeface="Times New Roman" panose="02020603050405020304" pitchFamily="18" charset="0"/>
                <a:cs typeface="Times New Roman" panose="02020603050405020304" pitchFamily="18" charset="0"/>
              </a:rPr>
              <a:t>түймэр гарсан үед тархахаас хамгаалж, хэрэг болохуйц багаж хэрэгслээр ханган ажиллаж байна.</a:t>
            </a:r>
            <a:r>
              <a:rPr lang="en-US" sz="2400" dirty="0">
                <a:solidFill>
                  <a:schemeClr val="tx1"/>
                </a:solidFill>
                <a:latin typeface="Times New Roman" panose="02020603050405020304" pitchFamily="18" charset="0"/>
                <a:cs typeface="Times New Roman" panose="02020603050405020304" pitchFamily="18" charset="0"/>
              </a:rPr>
              <a:t/>
            </a:r>
            <a:br>
              <a:rPr lang="en-US" sz="2400" dirty="0">
                <a:solidFill>
                  <a:schemeClr val="tx1"/>
                </a:solidFill>
                <a:latin typeface="Times New Roman" panose="02020603050405020304" pitchFamily="18" charset="0"/>
                <a:cs typeface="Times New Roman" panose="02020603050405020304" pitchFamily="18" charset="0"/>
              </a:rPr>
            </a:br>
            <a:r>
              <a:rPr lang="mn-MN" sz="2400" dirty="0">
                <a:latin typeface="Arial" pitchFamily="34" charset="0"/>
                <a:cs typeface="Arial" pitchFamily="34" charset="0"/>
              </a:rPr>
              <a:t> </a:t>
            </a:r>
            <a:r>
              <a:rPr lang="en-US" sz="1800" dirty="0"/>
              <a:t/>
            </a:r>
            <a:br>
              <a:rPr lang="en-US" sz="1800" dirty="0"/>
            </a:br>
            <a:r>
              <a:rPr lang="mn-MN" sz="1800" dirty="0"/>
              <a:t> </a:t>
            </a:r>
            <a:r>
              <a:rPr lang="en-US" sz="1800" dirty="0"/>
              <a:t/>
            </a:r>
            <a:br>
              <a:rPr lang="en-US" sz="1800" dirty="0"/>
            </a:br>
            <a:endParaRPr lang="en-US" sz="1800" dirty="0"/>
          </a:p>
        </p:txBody>
      </p:sp>
    </p:spTree>
    <p:extLst>
      <p:ext uri="{BB962C8B-B14F-4D97-AF65-F5344CB8AC3E}">
        <p14:creationId xmlns:p14="http://schemas.microsoft.com/office/powerpoint/2010/main" val="1784931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855" y="285969"/>
            <a:ext cx="10058402" cy="957943"/>
          </a:xfrm>
        </p:spPr>
        <p:txBody>
          <a:bodyPr>
            <a:normAutofit fontScale="90000"/>
          </a:bodyPr>
          <a:lstStyle/>
          <a:p>
            <a:r>
              <a:rPr lang="mn-MN" dirty="0" smtClean="0">
                <a:solidFill>
                  <a:schemeClr val="tx1"/>
                </a:solidFill>
                <a:latin typeface="Times New Roman" panose="02020603050405020304" pitchFamily="18" charset="0"/>
                <a:cs typeface="Times New Roman" panose="02020603050405020304" pitchFamily="18" charset="0"/>
              </a:rPr>
              <a:t>Шуурхай үед хэрэглэх багаж хэрэгсэл эмийн сан, </a:t>
            </a:r>
            <a:r>
              <a:rPr lang="en-US" dirty="0" smtClean="0">
                <a:solidFill>
                  <a:schemeClr val="tx1"/>
                </a:solidFill>
                <a:latin typeface="Times New Roman" panose="02020603050405020304" pitchFamily="18" charset="0"/>
                <a:cs typeface="Times New Roman" panose="02020603050405020304" pitchFamily="18" charset="0"/>
              </a:rPr>
              <a:t/>
            </a:r>
            <a:br>
              <a:rPr lang="en-US" dirty="0" smtClean="0">
                <a:solidFill>
                  <a:schemeClr val="tx1"/>
                </a:solidFill>
                <a:latin typeface="Times New Roman" panose="02020603050405020304" pitchFamily="18" charset="0"/>
                <a:cs typeface="Times New Roman" panose="02020603050405020304" pitchFamily="18" charset="0"/>
              </a:rPr>
            </a:br>
            <a:r>
              <a:rPr lang="mn-MN" dirty="0" smtClean="0">
                <a:solidFill>
                  <a:schemeClr val="tx1"/>
                </a:solidFill>
                <a:latin typeface="Times New Roman" panose="02020603050405020304" pitchFamily="18" charset="0"/>
                <a:cs typeface="Times New Roman" panose="02020603050405020304" pitchFamily="18" charset="0"/>
              </a:rPr>
              <a:t>богино холбоо, </a:t>
            </a:r>
            <a:r>
              <a:rPr lang="en-US" dirty="0" smtClean="0">
                <a:solidFill>
                  <a:schemeClr val="tx1"/>
                </a:solidFill>
                <a:latin typeface="Times New Roman" panose="02020603050405020304" pitchFamily="18" charset="0"/>
                <a:cs typeface="Times New Roman" panose="02020603050405020304" pitchFamily="18" charset="0"/>
              </a:rPr>
              <a:t> </a:t>
            </a:r>
            <a:r>
              <a:rPr lang="mn-MN" dirty="0" smtClean="0">
                <a:solidFill>
                  <a:schemeClr val="tx1"/>
                </a:solidFill>
                <a:latin typeface="Times New Roman" panose="02020603050405020304" pitchFamily="18" charset="0"/>
                <a:cs typeface="Times New Roman" panose="02020603050405020304" pitchFamily="18" charset="0"/>
              </a:rPr>
              <a:t>суурин утас гэх мэт</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6146" name="Picture 2" descr="C:\Users\anu computers\Desktop\brigad\received_47562647284042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02228"/>
            <a:ext cx="2819400" cy="465908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nu computers\Desktop\brigad\33038918_475629869506756_260982332679258112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502227"/>
            <a:ext cx="3701143" cy="46590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nu computers\Desktop\brigad\33035528_475630636173346_3350490406923010048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714" y="1502228"/>
            <a:ext cx="3831772" cy="465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62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N" dirty="0" smtClean="0">
                <a:solidFill>
                  <a:schemeClr val="tx1"/>
                </a:solidFill>
                <a:latin typeface="Times New Roman" panose="02020603050405020304" pitchFamily="18" charset="0"/>
                <a:cs typeface="Times New Roman" panose="02020603050405020304" pitchFamily="18" charset="0"/>
              </a:rPr>
              <a:t>ТАЛБАЙ ТУСГААРЛАЛТ</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8" name="Content Placeholder 7"/>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746739"/>
            <a:ext cx="2872154" cy="4173416"/>
          </a:xfrm>
          <a:prstGeom prst="rect">
            <a:avLst/>
          </a:prstGeom>
          <a:ln>
            <a:noFill/>
          </a:ln>
          <a:effectLst>
            <a:softEdge rad="112500"/>
          </a:effectLst>
        </p:spPr>
      </p:pic>
      <p:sp>
        <p:nvSpPr>
          <p:cNvPr id="5" name="Text Placeholder 4"/>
          <p:cNvSpPr>
            <a:spLocks noGrp="1"/>
          </p:cNvSpPr>
          <p:nvPr>
            <p:ph sz="half" idx="2"/>
          </p:nvPr>
        </p:nvSpPr>
        <p:spPr>
          <a:xfrm>
            <a:off x="6172200" y="1676400"/>
            <a:ext cx="4951414" cy="4337177"/>
          </a:xfrm>
        </p:spPr>
        <p:txBody>
          <a:bodyPr>
            <a:noAutofit/>
          </a:bodyPr>
          <a:lstStyle/>
          <a:p>
            <a:pPr marL="0" indent="0">
              <a:buNone/>
            </a:pPr>
            <a:r>
              <a:rPr lang="en-US" sz="1800" dirty="0" smtClean="0">
                <a:latin typeface="Times New Roman" panose="02020603050405020304" pitchFamily="18" charset="0"/>
                <a:cs typeface="Times New Roman" panose="02020603050405020304" pitchFamily="18" charset="0"/>
              </a:rPr>
              <a:t>201</a:t>
            </a:r>
            <a:r>
              <a:rPr lang="mn-MN" sz="1800" dirty="0" smtClean="0">
                <a:latin typeface="Times New Roman" panose="02020603050405020304" pitchFamily="18" charset="0"/>
                <a:cs typeface="Times New Roman" panose="02020603050405020304" pitchFamily="18" charset="0"/>
              </a:rPr>
              <a:t>8</a:t>
            </a:r>
            <a:r>
              <a:rPr lang="en-US" sz="1800" dirty="0" smtClean="0">
                <a:latin typeface="Times New Roman" panose="02020603050405020304" pitchFamily="18" charset="0"/>
                <a:cs typeface="Times New Roman" panose="02020603050405020304" pitchFamily="18" charset="0"/>
              </a:rPr>
              <a:t> </a:t>
            </a:r>
            <a:r>
              <a:rPr lang="mn-MN" sz="1800" dirty="0">
                <a:latin typeface="Times New Roman" panose="02020603050405020304" pitchFamily="18" charset="0"/>
                <a:cs typeface="Times New Roman" panose="02020603050405020304" pitchFamily="18" charset="0"/>
              </a:rPr>
              <a:t>онд 4</a:t>
            </a:r>
            <a:r>
              <a:rPr lang="mn-MN" sz="1800" dirty="0" smtClean="0">
                <a:latin typeface="Times New Roman" panose="02020603050405020304" pitchFamily="18" charset="0"/>
                <a:cs typeface="Times New Roman" panose="02020603050405020304" pitchFamily="18" charset="0"/>
              </a:rPr>
              <a:t> сарын 15</a:t>
            </a:r>
            <a:r>
              <a:rPr lang="en-US" sz="1800" dirty="0" smtClean="0">
                <a:latin typeface="Times New Roman" panose="02020603050405020304" pitchFamily="18" charset="0"/>
                <a:cs typeface="Times New Roman" panose="02020603050405020304" pitchFamily="18" charset="0"/>
              </a:rPr>
              <a:t>-</a:t>
            </a:r>
            <a:r>
              <a:rPr lang="mn-MN" sz="1800" dirty="0" smtClean="0">
                <a:latin typeface="Times New Roman" panose="02020603050405020304" pitchFamily="18" charset="0"/>
                <a:cs typeface="Times New Roman" panose="02020603050405020304" pitchFamily="18" charset="0"/>
              </a:rPr>
              <a:t>с</a:t>
            </a:r>
            <a:r>
              <a:rPr lang="mn-MN" sz="1800" dirty="0">
                <a:latin typeface="Times New Roman" panose="02020603050405020304" pitchFamily="18" charset="0"/>
                <a:cs typeface="Times New Roman" panose="02020603050405020304" pitchFamily="18" charset="0"/>
              </a:rPr>
              <a:t> манай компани талбай</a:t>
            </a:r>
            <a:r>
              <a:rPr lang="mn-MN" sz="1800" dirty="0" smtClean="0">
                <a:latin typeface="Times New Roman" panose="02020603050405020304" pitchFamily="18" charset="0"/>
                <a:cs typeface="Times New Roman" panose="02020603050405020304" pitchFamily="18" charset="0"/>
              </a:rPr>
              <a:t> тусгаарлуулж мод бэлтгэлийн  ажил эхэлсэн</a:t>
            </a:r>
            <a:r>
              <a:rPr lang="mn-MN" sz="1800" dirty="0">
                <a:latin typeface="Times New Roman" panose="02020603050405020304" pitchFamily="18" charset="0"/>
                <a:cs typeface="Times New Roman" panose="02020603050405020304" pitchFamily="18" charset="0"/>
              </a:rPr>
              <a:t>. </a:t>
            </a:r>
            <a:r>
              <a:rPr lang="mn-MN" sz="1800" dirty="0" smtClean="0">
                <a:latin typeface="Times New Roman" panose="02020603050405020304" pitchFamily="18" charset="0"/>
                <a:cs typeface="Times New Roman" panose="02020603050405020304" pitchFamily="18" charset="0"/>
              </a:rPr>
              <a:t>Тухайн хагас жилд 12,5га </a:t>
            </a:r>
            <a:r>
              <a:rPr lang="mn-MN" sz="1800" dirty="0">
                <a:latin typeface="Times New Roman" panose="02020603050405020304" pitchFamily="18" charset="0"/>
                <a:cs typeface="Times New Roman" panose="02020603050405020304" pitchFamily="18" charset="0"/>
              </a:rPr>
              <a:t>талбайд ойн арчилгаа цэвэрлэгээний огтлолт </a:t>
            </a:r>
            <a:r>
              <a:rPr lang="mn-MN" sz="1800" dirty="0" smtClean="0">
                <a:latin typeface="Times New Roman" panose="02020603050405020304" pitchFamily="18" charset="0"/>
                <a:cs typeface="Times New Roman" panose="02020603050405020304" pitchFamily="18" charset="0"/>
              </a:rPr>
              <a:t>хийж үйл ажиллагаагаа идэвхитэй явуулсан.	</a:t>
            </a:r>
          </a:p>
          <a:p>
            <a:pPr marL="0" indent="0">
              <a:buNone/>
            </a:pPr>
            <a:r>
              <a:rPr lang="mn-MN" sz="1800" dirty="0" smtClean="0">
                <a:latin typeface="Times New Roman" panose="02020603050405020304" pitchFamily="18" charset="0"/>
                <a:cs typeface="Times New Roman" panose="02020603050405020304" pitchFamily="18" charset="0"/>
              </a:rPr>
              <a:t>Үүнд</a:t>
            </a:r>
            <a:r>
              <a:rPr lang="mn-MN"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lvl="0"/>
            <a:r>
              <a:rPr lang="mn-MN" sz="1800" dirty="0">
                <a:latin typeface="Times New Roman" panose="02020603050405020304" pitchFamily="18" charset="0"/>
                <a:cs typeface="Times New Roman" panose="02020603050405020304" pitchFamily="18" charset="0"/>
              </a:rPr>
              <a:t>Чандмань-Өндөр суманд </a:t>
            </a:r>
            <a:r>
              <a:rPr lang="mn-MN" sz="1800" dirty="0" smtClean="0">
                <a:latin typeface="Times New Roman" panose="02020603050405020304" pitchFamily="18" charset="0"/>
                <a:cs typeface="Times New Roman" panose="02020603050405020304" pitchFamily="18" charset="0"/>
              </a:rPr>
              <a:t>7,5га</a:t>
            </a:r>
          </a:p>
          <a:p>
            <a:pPr lvl="0"/>
            <a:r>
              <a:rPr lang="mn-MN" sz="1800" dirty="0" smtClean="0">
                <a:latin typeface="Times New Roman" panose="02020603050405020304" pitchFamily="18" charset="0"/>
                <a:cs typeface="Times New Roman" panose="02020603050405020304" pitchFamily="18" charset="0"/>
              </a:rPr>
              <a:t>Үүнээс арчилгааны огтлолтоор 5 га </a:t>
            </a:r>
          </a:p>
          <a:p>
            <a:pPr lvl="0"/>
            <a:r>
              <a:rPr lang="mn-MN" sz="1800" dirty="0" smtClean="0">
                <a:latin typeface="Times New Roman" panose="02020603050405020304" pitchFamily="18" charset="0"/>
                <a:cs typeface="Times New Roman" panose="02020603050405020304" pitchFamily="18" charset="0"/>
              </a:rPr>
              <a:t>Цэвэрлэгээний огтлолтоор 2,5</a:t>
            </a:r>
            <a:endParaRPr lang="en-US" sz="1800" dirty="0" smtClean="0">
              <a:latin typeface="Times New Roman" panose="02020603050405020304" pitchFamily="18" charset="0"/>
              <a:cs typeface="Times New Roman" panose="02020603050405020304" pitchFamily="18" charset="0"/>
            </a:endParaRPr>
          </a:p>
          <a:p>
            <a:pPr lvl="0"/>
            <a:r>
              <a:rPr lang="mn-MN" sz="1800" dirty="0" smtClean="0">
                <a:latin typeface="Times New Roman" panose="02020603050405020304" pitchFamily="18" charset="0"/>
                <a:cs typeface="Times New Roman" panose="02020603050405020304" pitchFamily="18" charset="0"/>
              </a:rPr>
              <a:t>Тосонцэнгэл суманд цэвэрлэгээний огтлолтоор 24 га-д тус тус ажилласан байна</a:t>
            </a:r>
            <a:endParaRPr lang="en-US" sz="1800" dirty="0">
              <a:latin typeface="Times New Roman" panose="02020603050405020304" pitchFamily="18" charset="0"/>
              <a:cs typeface="Times New Roman" panose="02020603050405020304" pitchFamily="18" charset="0"/>
            </a:endParaRPr>
          </a:p>
          <a:p>
            <a:pPr marL="0" indent="0">
              <a:buNone/>
            </a:pPr>
            <a:endParaRPr lang="en-US" sz="1400" dirty="0"/>
          </a:p>
          <a:p>
            <a:endParaRPr lang="en-US" sz="1400" dirty="0"/>
          </a:p>
        </p:txBody>
      </p:sp>
      <p:pic>
        <p:nvPicPr>
          <p:cNvPr id="1026" name="Picture 2" descr="C:\Users\Batzaya\Desktop\Baskaa\25485178_1990546364600968_1615795859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4862" y="1746738"/>
            <a:ext cx="2592622" cy="3913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9715311"/>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N" dirty="0" smtClean="0"/>
              <a:t>Мод үржүүлэг ойжуулалт</a:t>
            </a:r>
            <a:endParaRPr lang="en-US" dirty="0"/>
          </a:p>
        </p:txBody>
      </p:sp>
      <p:sp>
        <p:nvSpPr>
          <p:cNvPr id="5" name="Content Placeholder 4"/>
          <p:cNvSpPr>
            <a:spLocks noGrp="1"/>
          </p:cNvSpPr>
          <p:nvPr>
            <p:ph idx="1"/>
          </p:nvPr>
        </p:nvSpPr>
        <p:spPr>
          <a:xfrm>
            <a:off x="677334" y="1184857"/>
            <a:ext cx="8596668" cy="4856506"/>
          </a:xfrm>
        </p:spPr>
        <p:txBody>
          <a:bodyPr/>
          <a:lstStyle/>
          <a:p>
            <a:r>
              <a:rPr lang="mn-MN" dirty="0" smtClean="0"/>
              <a:t>Мөрөн сумын гахай тахианы хонхорт 4</a:t>
            </a:r>
            <a:r>
              <a:rPr lang="en-US" dirty="0" smtClean="0"/>
              <a:t>;</a:t>
            </a:r>
            <a:r>
              <a:rPr lang="mn-MN" dirty="0" smtClean="0"/>
              <a:t>8</a:t>
            </a:r>
            <a:r>
              <a:rPr lang="en-US" dirty="0" smtClean="0"/>
              <a:t> </a:t>
            </a:r>
            <a:r>
              <a:rPr lang="mn-MN" dirty="0" smtClean="0"/>
              <a:t>хэмжээтэй гурван ширхэг хүлэмжинд шинэсны үр тарьсан.</a:t>
            </a:r>
            <a:endParaRPr lang="en-US" dirty="0" smtClean="0"/>
          </a:p>
          <a:p>
            <a:endParaRPr lang="mn-MN"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51" y="2025203"/>
            <a:ext cx="3429000" cy="25717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9143" y="3804499"/>
            <a:ext cx="3365679" cy="25242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471" y="3267610"/>
            <a:ext cx="3189668" cy="239225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30088" b="39701"/>
          <a:stretch/>
        </p:blipFill>
        <p:spPr>
          <a:xfrm>
            <a:off x="8412588" y="1104363"/>
            <a:ext cx="3429000" cy="1841679"/>
          </a:xfrm>
          <a:prstGeom prst="rect">
            <a:avLst/>
          </a:prstGeom>
        </p:spPr>
      </p:pic>
    </p:spTree>
    <p:extLst>
      <p:ext uri="{BB962C8B-B14F-4D97-AF65-F5344CB8AC3E}">
        <p14:creationId xmlns:p14="http://schemas.microsoft.com/office/powerpoint/2010/main" val="214481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6a8757bcd8973c29a97932aa1776ee24c2dac"/>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363</TotalTime>
  <Words>297</Words>
  <Application>Microsoft Office PowerPoint</Application>
  <PresentationFormat>Custom</PresentationFormat>
  <Paragraphs>72</Paragraphs>
  <Slides>22</Slides>
  <Notes>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Facet</vt:lpstr>
      <vt:lpstr>УРАН ТАЙГА ХХК-НЫ  2018 ОНЫ ЖИЛИЙН ЭЦСИЙН ТАЙЛАН</vt:lpstr>
      <vt:lpstr>ТАНИЛЦУУЛГА</vt:lpstr>
      <vt:lpstr>Зорилго: Манай компани нь ойн модны салбартаа мэргэжлийн чадварлаг баг хамт олон бүрдүүлэн хууль бус мод бэлтгэлийг зогсоох, ойг зөв зохистой ашиглах, ойг хамгаалах, ногоон хөгжлийг дэмжигч байгууллага болох. </vt:lpstr>
      <vt:lpstr>Зорилт: Цаг агаарын аюулт үзэгдэл болон ойд хүчтэй салхи, цас бороо, хортон шавьжнаас болж өмхөрч муудаж унасан унанги болон хөгшин модыг арчилгаа цэвэрлэгээний огтлолт хийж ойгоо эрүүлжүүлэн ойжуулалтын ажил хийх, мөн компанийхаа хүлэмжинд сайн чанарын нэгдүгээр зэргийн үрээр тарьц суулгац тарих зэрэг ажлын үр дүнг сайжруулан “ Ойн тухайн хууль” болон зохих журмыг даган мөрдөж ажиллах, шилдэг аж ахуй нэгж байгууллага болох мод модон материал, бүтээгдэхүүн нийлүүлдэг иргэн, аж ахуй нэгж байгууллагатай байнгын уялдаа холбоотой ажиллах, сайн чанартай бүтээгдэхүүнээр тасралтгүй ханган нийлүүлж, үйлдвэрлэл худалдаагаа тогтвортой байлгах нь бидний эрхэм зорилт юм. </vt:lpstr>
      <vt:lpstr>Ой хээрийн түймрээс сэргийлэх самбар мөн  зөөврийн багаж хэрэгсэл</vt:lpstr>
      <vt:lpstr>    Хөдөлмөр хамгаалал, аюулгүй ажиллагааны тал дээр: Ойг зүй зохистой ашиглах,  мод бэлтгэлийн ажлын үед унанги мод тайрч, хөрөөдөх биеэр болон механик хэрэгсэлээр цагаалга хийх, ургаа /нойтон, хуурай/мод унагаах, ачилт хийх болон тээвэрлэлтийн үед ажиллагсдын хөдөлмөр ахуйн нөхцлийг хэвийн байлгах, тэдэнд учирч болзошгүй осол гэмтлээс сэргийлэх зорилгоор хөдөлмөр хамгаалал, аюулгүй ажиллагааны зааварчилгааг боловсруулан, өдөр тутам заавар зөвлөгөө өгч, гарын үсэг зуруулж үйл ажиллагаа эхэлдэг.          Мөн ой хээрийн түймрээс урьдчилан сэргийлэх самбар, түймэр гарсан үед тархахаас хамгаалж, хэрэг болохуйц багаж хэрэгслээр ханган ажиллаж байна.     </vt:lpstr>
      <vt:lpstr>Шуурхай үед хэрэглэх багаж хэрэгсэл эмийн сан,  богино холбоо,  суурин утас гэх мэт</vt:lpstr>
      <vt:lpstr>ТАЛБАЙ ТУСГААРЛАЛТ</vt:lpstr>
      <vt:lpstr>Мод үржүүлэг ойжуулалт</vt:lpstr>
      <vt:lpstr>                            Чандмань-Өндөр сум Чандмань-Өндөр сумаас  Мөрөн сумын иргэдийн хэрэгцээнд хэрэглээний мод 73.5 Мкуб түлээний мод 114 М3    бэлтгэн нийлүүлсэн. Ойн нөөц ашигласаны төлбөрт 1413783₮ орон нутгийн орлогод тушаасан.                                Тосонцэнгэл сум Тосонцэнгэл сумаас  Мөрөн сумын иргэдийн хэрэгцээнд хэрэглээний мод       167.9Мкуб түлээний мод          592.3М3    бэлтгэн нийлүүлсэн. Ойн нөөц ашигласаны төлбөрт                4429299₮ орон нутгийн орлогод тушаасан. . </vt:lpstr>
      <vt:lpstr>хөдөлмөр хөнгөвчлөх техник</vt:lpstr>
      <vt:lpstr>Мод тээвэрлэлт, мөн хураасан байдал</vt:lpstr>
      <vt:lpstr>Мод унагахад зориулагдсан зориулалтын  хувцас хэрэглэл</vt:lpstr>
      <vt:lpstr>PowerPoint Presentation</vt:lpstr>
      <vt:lpstr>Цэвэрлэгээний ажил</vt:lpstr>
      <vt:lpstr>Ажилчидын эрүүл ахуй, хувийн ариун цэвэр</vt:lpstr>
      <vt:lpstr>Шатах, тослох материалыг хадгалах зөөврийн цэг</vt:lpstr>
      <vt:lpstr>ТОНОГ ТӨХӨӨРӨМЖИЙН ЖАГСААЛТ</vt:lpstr>
      <vt:lpstr>PowerPoint Presentation</vt:lpstr>
      <vt:lpstr>Ундны ус авах цэг</vt:lpstr>
      <vt:lpstr>Орчны эрүүл ахуй </vt:lpstr>
      <vt:lpstr>Хөрс хамгаалах зорилгоор Хөдөө аж ахуйн тракторт балхай ашиглаж байгаа байдал</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УРАН ТАЙГА ХХК-НЫ  2017 ОНЫ ҮЙЛ АЖИЛЛАГААНЫ ТАЙЛАН</dc:title>
  <dc:creator>Batzaya</dc:creator>
  <cp:lastModifiedBy>Batzaya</cp:lastModifiedBy>
  <cp:revision>48</cp:revision>
  <dcterms:created xsi:type="dcterms:W3CDTF">2017-12-18T06:18:53Z</dcterms:created>
  <dcterms:modified xsi:type="dcterms:W3CDTF">2018-12-16T09:37:57Z</dcterms:modified>
</cp:coreProperties>
</file>